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drawings/drawing1.xml" ContentType="application/vnd.openxmlformats-officedocument.drawingml.chartshapes+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drawings/drawing2.xml" ContentType="application/vnd.openxmlformats-officedocument.drawingml.chartshapes+xml"/>
  <Override PartName="/ppt/notesSlides/notesSlide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drawings/drawing3.xml" ContentType="application/vnd.openxmlformats-officedocument.drawingml.chartshape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43" r:id="rId5"/>
  </p:sldMasterIdLst>
  <p:notesMasterIdLst>
    <p:notesMasterId r:id="rId47"/>
  </p:notesMasterIdLst>
  <p:handoutMasterIdLst>
    <p:handoutMasterId r:id="rId48"/>
  </p:handoutMasterIdLst>
  <p:sldIdLst>
    <p:sldId id="1228" r:id="rId6"/>
    <p:sldId id="1470" r:id="rId7"/>
    <p:sldId id="1498" r:id="rId8"/>
    <p:sldId id="1499" r:id="rId9"/>
    <p:sldId id="1500" r:id="rId10"/>
    <p:sldId id="1501" r:id="rId11"/>
    <p:sldId id="1502" r:id="rId12"/>
    <p:sldId id="1503" r:id="rId13"/>
    <p:sldId id="1504" r:id="rId14"/>
    <p:sldId id="1505" r:id="rId15"/>
    <p:sldId id="1506" r:id="rId16"/>
    <p:sldId id="1510" r:id="rId17"/>
    <p:sldId id="1514" r:id="rId18"/>
    <p:sldId id="1515" r:id="rId19"/>
    <p:sldId id="1511" r:id="rId20"/>
    <p:sldId id="1512" r:id="rId21"/>
    <p:sldId id="1513" r:id="rId22"/>
    <p:sldId id="1471" r:id="rId23"/>
    <p:sldId id="1472" r:id="rId24"/>
    <p:sldId id="1473" r:id="rId25"/>
    <p:sldId id="1477" r:id="rId26"/>
    <p:sldId id="1478" r:id="rId27"/>
    <p:sldId id="1479" r:id="rId28"/>
    <p:sldId id="1480" r:id="rId29"/>
    <p:sldId id="1481" r:id="rId30"/>
    <p:sldId id="1482" r:id="rId31"/>
    <p:sldId id="1483" r:id="rId32"/>
    <p:sldId id="1485" r:id="rId33"/>
    <p:sldId id="1486" r:id="rId34"/>
    <p:sldId id="1487" r:id="rId35"/>
    <p:sldId id="1344" r:id="rId36"/>
    <p:sldId id="1345" r:id="rId37"/>
    <p:sldId id="1346" r:id="rId38"/>
    <p:sldId id="1347" r:id="rId39"/>
    <p:sldId id="1348" r:id="rId40"/>
    <p:sldId id="1349" r:id="rId41"/>
    <p:sldId id="1350" r:id="rId42"/>
    <p:sldId id="1351" r:id="rId43"/>
    <p:sldId id="1352" r:id="rId44"/>
    <p:sldId id="1353" r:id="rId45"/>
    <p:sldId id="1355" r:id="rId4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Research- White Template 16x9" id="{6DD5C800-9A2C-4823-B056-4AFFC9A97500}">
          <p14:sldIdLst>
            <p14:sldId id="1228"/>
            <p14:sldId id="1470"/>
            <p14:sldId id="1498"/>
            <p14:sldId id="1499"/>
            <p14:sldId id="1500"/>
            <p14:sldId id="1501"/>
            <p14:sldId id="1502"/>
            <p14:sldId id="1503"/>
            <p14:sldId id="1504"/>
            <p14:sldId id="1505"/>
            <p14:sldId id="1506"/>
            <p14:sldId id="1510"/>
            <p14:sldId id="1514"/>
            <p14:sldId id="1515"/>
            <p14:sldId id="1511"/>
            <p14:sldId id="1512"/>
            <p14:sldId id="1513"/>
            <p14:sldId id="1471"/>
            <p14:sldId id="1472"/>
            <p14:sldId id="1473"/>
            <p14:sldId id="1477"/>
            <p14:sldId id="1478"/>
            <p14:sldId id="1479"/>
            <p14:sldId id="1480"/>
            <p14:sldId id="1481"/>
            <p14:sldId id="1482"/>
            <p14:sldId id="1483"/>
            <p14:sldId id="1485"/>
            <p14:sldId id="1486"/>
            <p14:sldId id="1487"/>
            <p14:sldId id="1344"/>
            <p14:sldId id="1345"/>
            <p14:sldId id="1346"/>
            <p14:sldId id="1347"/>
            <p14:sldId id="1348"/>
            <p14:sldId id="1349"/>
            <p14:sldId id="1350"/>
            <p14:sldId id="1351"/>
            <p14:sldId id="1352"/>
            <p14:sldId id="1353"/>
            <p14:sldId id="1355"/>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3E82"/>
    <a:srgbClr val="1458A8"/>
    <a:srgbClr val="125AAA"/>
    <a:srgbClr val="306CB2"/>
    <a:srgbClr val="316DB3"/>
    <a:srgbClr val="185BAA"/>
    <a:srgbClr val="FDFDFD"/>
    <a:srgbClr val="006EB9"/>
    <a:srgbClr val="00188F"/>
    <a:srgbClr val="0149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6" autoAdjust="0"/>
    <p:restoredTop sz="95232" autoAdjust="0"/>
  </p:normalViewPr>
  <p:slideViewPr>
    <p:cSldViewPr snapToGrid="0">
      <p:cViewPr varScale="1">
        <p:scale>
          <a:sx n="63" d="100"/>
          <a:sy n="63" d="100"/>
        </p:scale>
        <p:origin x="720" y="57"/>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80" d="100"/>
        <a:sy n="180" d="100"/>
      </p:scale>
      <p:origin x="0" y="-28722"/>
    </p:cViewPr>
  </p:sorterViewPr>
  <p:notesViewPr>
    <p:cSldViewPr snapToGrid="0" showGuides="1">
      <p:cViewPr varScale="1">
        <p:scale>
          <a:sx n="80" d="100"/>
          <a:sy n="80" d="100"/>
        </p:scale>
        <p:origin x="3198" y="96"/>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5" Type="http://schemas.openxmlformats.org/officeDocument/2006/relationships/chartUserShapes" Target="../drawings/drawing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5" Type="http://schemas.openxmlformats.org/officeDocument/2006/relationships/chartUserShapes" Target="../drawings/drawing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5" Type="http://schemas.openxmlformats.org/officeDocument/2006/relationships/chartUserShapes" Target="../drawings/drawing3.xml"/><Relationship Id="rId4"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Log(Q)</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circle"/>
            <c:size val="5"/>
            <c:spPr>
              <a:solidFill>
                <a:schemeClr val="accent1"/>
              </a:solidFill>
              <a:ln w="9525">
                <a:solidFill>
                  <a:schemeClr val="accent1"/>
                </a:solidFill>
              </a:ln>
              <a:effectLst/>
            </c:spPr>
          </c:marker>
          <c:val>
            <c:numRef>
              <c:f>Sheet1!$D$2:$D$20</c:f>
              <c:numCache>
                <c:formatCode>General</c:formatCode>
                <c:ptCount val="19"/>
                <c:pt idx="0">
                  <c:v>8.5248696275491938</c:v>
                </c:pt>
                <c:pt idx="1">
                  <c:v>9.3087320648256675</c:v>
                </c:pt>
                <c:pt idx="2">
                  <c:v>9.190566453060395</c:v>
                </c:pt>
                <c:pt idx="3">
                  <c:v>9.646101653137876</c:v>
                </c:pt>
                <c:pt idx="4">
                  <c:v>10.524535051327485</c:v>
                </c:pt>
                <c:pt idx="5">
                  <c:v>10.738352067201502</c:v>
                </c:pt>
                <c:pt idx="6">
                  <c:v>11.595890824749935</c:v>
                </c:pt>
                <c:pt idx="7">
                  <c:v>12.277261408343728</c:v>
                </c:pt>
                <c:pt idx="8">
                  <c:v>12.672354819621958</c:v>
                </c:pt>
                <c:pt idx="9">
                  <c:v>12.662186217660082</c:v>
                </c:pt>
                <c:pt idx="10">
                  <c:v>14.352032935891051</c:v>
                </c:pt>
                <c:pt idx="11">
                  <c:v>15.788043794363489</c:v>
                </c:pt>
                <c:pt idx="12">
                  <c:v>16.010879618624571</c:v>
                </c:pt>
                <c:pt idx="13">
                  <c:v>16.760887316205007</c:v>
                </c:pt>
                <c:pt idx="14">
                  <c:v>17.008864378785837</c:v>
                </c:pt>
                <c:pt idx="15">
                  <c:v>17.661871311726902</c:v>
                </c:pt>
                <c:pt idx="16">
                  <c:v>18.652655200268569</c:v>
                </c:pt>
                <c:pt idx="17">
                  <c:v>19.279437834298907</c:v>
                </c:pt>
                <c:pt idx="18">
                  <c:v>19.556349162897295</c:v>
                </c:pt>
              </c:numCache>
            </c:numRef>
          </c:val>
          <c:smooth val="0"/>
          <c:extLst>
            <c:ext xmlns:c16="http://schemas.microsoft.com/office/drawing/2014/chart" uri="{C3380CC4-5D6E-409C-BE32-E72D297353CC}">
              <c16:uniqueId val="{00000000-D548-4F5B-B131-EC74DC938DF7}"/>
            </c:ext>
          </c:extLst>
        </c:ser>
        <c:ser>
          <c:idx val="2"/>
          <c:order val="1"/>
          <c:spPr>
            <a:ln w="28575" cap="rnd">
              <a:solidFill>
                <a:schemeClr val="accent3"/>
              </a:solidFill>
              <a:round/>
            </a:ln>
            <a:effectLst/>
          </c:spPr>
          <c:marker>
            <c:symbol val="circle"/>
            <c:size val="5"/>
            <c:spPr>
              <a:solidFill>
                <a:schemeClr val="accent3"/>
              </a:solidFill>
              <a:ln w="9525">
                <a:solidFill>
                  <a:schemeClr val="accent3"/>
                </a:solidFill>
              </a:ln>
              <a:effectLst/>
            </c:spPr>
          </c:marker>
          <c:val>
            <c:numRef>
              <c:f>Sheet1!$B$2:$B$20</c:f>
              <c:numCache>
                <c:formatCode>General</c:formatCode>
                <c:ptCount val="19"/>
                <c:pt idx="0">
                  <c:v>8.4994009461538571</c:v>
                </c:pt>
                <c:pt idx="1">
                  <c:v>9.1202144805454566</c:v>
                </c:pt>
                <c:pt idx="2">
                  <c:v>9.0570633212228433</c:v>
                </c:pt>
                <c:pt idx="3">
                  <c:v>9.9260974852646982</c:v>
                </c:pt>
                <c:pt idx="4">
                  <c:v>10.077260904225859</c:v>
                </c:pt>
                <c:pt idx="5">
                  <c:v>11.010095434860109</c:v>
                </c:pt>
                <c:pt idx="6">
                  <c:v>11.894149867305025</c:v>
                </c:pt>
                <c:pt idx="7">
                  <c:v>11.720950421875617</c:v>
                </c:pt>
                <c:pt idx="8">
                  <c:v>12.868426131059001</c:v>
                </c:pt>
                <c:pt idx="9">
                  <c:v>12.77923182140387</c:v>
                </c:pt>
                <c:pt idx="10">
                  <c:v>13.388753636753053</c:v>
                </c:pt>
                <c:pt idx="11">
                  <c:v>13.882225422844023</c:v>
                </c:pt>
                <c:pt idx="12">
                  <c:v>14.159531781816121</c:v>
                </c:pt>
                <c:pt idx="13">
                  <c:v>15.013731904815669</c:v>
                </c:pt>
                <c:pt idx="14">
                  <c:v>15.885640106643837</c:v>
                </c:pt>
                <c:pt idx="15">
                  <c:v>16.447158009575226</c:v>
                </c:pt>
                <c:pt idx="16">
                  <c:v>16.171102163517034</c:v>
                </c:pt>
                <c:pt idx="17">
                  <c:v>17.358986992888337</c:v>
                </c:pt>
                <c:pt idx="18">
                  <c:v>17.741207037406561</c:v>
                </c:pt>
              </c:numCache>
            </c:numRef>
          </c:val>
          <c:smooth val="0"/>
          <c:extLst>
            <c:ext xmlns:c16="http://schemas.microsoft.com/office/drawing/2014/chart" uri="{C3380CC4-5D6E-409C-BE32-E72D297353CC}">
              <c16:uniqueId val="{00000001-D548-4F5B-B131-EC74DC938DF7}"/>
            </c:ext>
          </c:extLst>
        </c:ser>
        <c:dLbls>
          <c:showLegendKey val="0"/>
          <c:showVal val="0"/>
          <c:showCatName val="0"/>
          <c:showSerName val="0"/>
          <c:showPercent val="0"/>
          <c:showBubbleSize val="0"/>
        </c:dLbls>
        <c:marker val="1"/>
        <c:smooth val="0"/>
        <c:axId val="442319928"/>
        <c:axId val="441930320"/>
      </c:lineChart>
      <c:catAx>
        <c:axId val="442319928"/>
        <c:scaling>
          <c:orientation val="minMax"/>
        </c:scaling>
        <c:delete val="1"/>
        <c:axPos val="b"/>
        <c:majorTickMark val="none"/>
        <c:minorTickMark val="none"/>
        <c:tickLblPos val="nextTo"/>
        <c:crossAx val="441930320"/>
        <c:crosses val="autoZero"/>
        <c:auto val="1"/>
        <c:lblAlgn val="ctr"/>
        <c:lblOffset val="100"/>
        <c:noMultiLvlLbl val="0"/>
      </c:catAx>
      <c:valAx>
        <c:axId val="4419303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23199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userShapes r:id="rId5"/>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Log(Q)</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circle"/>
            <c:size val="5"/>
            <c:spPr>
              <a:solidFill>
                <a:schemeClr val="accent1"/>
              </a:solidFill>
              <a:ln w="9525">
                <a:solidFill>
                  <a:schemeClr val="accent1"/>
                </a:solidFill>
              </a:ln>
              <a:effectLst/>
            </c:spPr>
          </c:marker>
          <c:val>
            <c:numRef>
              <c:f>Sheet1!$D$2:$D$20</c:f>
              <c:numCache>
                <c:formatCode>General</c:formatCode>
                <c:ptCount val="19"/>
                <c:pt idx="0">
                  <c:v>8.5248696275491938</c:v>
                </c:pt>
                <c:pt idx="1">
                  <c:v>9.3087320648256675</c:v>
                </c:pt>
                <c:pt idx="2">
                  <c:v>9.190566453060395</c:v>
                </c:pt>
                <c:pt idx="3">
                  <c:v>9.646101653137876</c:v>
                </c:pt>
                <c:pt idx="4">
                  <c:v>10.524535051327485</c:v>
                </c:pt>
                <c:pt idx="5">
                  <c:v>10.738352067201502</c:v>
                </c:pt>
                <c:pt idx="6">
                  <c:v>11.595890824749935</c:v>
                </c:pt>
                <c:pt idx="7">
                  <c:v>12.277261408343728</c:v>
                </c:pt>
                <c:pt idx="8">
                  <c:v>12.672354819621958</c:v>
                </c:pt>
                <c:pt idx="9">
                  <c:v>12.662186217660082</c:v>
                </c:pt>
                <c:pt idx="10">
                  <c:v>14.352032935891051</c:v>
                </c:pt>
                <c:pt idx="11">
                  <c:v>15.788043794363489</c:v>
                </c:pt>
                <c:pt idx="12">
                  <c:v>16.010879618624571</c:v>
                </c:pt>
                <c:pt idx="13">
                  <c:v>16.760887316205007</c:v>
                </c:pt>
                <c:pt idx="14">
                  <c:v>17.008864378785837</c:v>
                </c:pt>
                <c:pt idx="15">
                  <c:v>17.661871311726902</c:v>
                </c:pt>
                <c:pt idx="16">
                  <c:v>18.652655200268569</c:v>
                </c:pt>
                <c:pt idx="17">
                  <c:v>19.279437834298907</c:v>
                </c:pt>
                <c:pt idx="18">
                  <c:v>19.556349162897295</c:v>
                </c:pt>
              </c:numCache>
            </c:numRef>
          </c:val>
          <c:smooth val="0"/>
          <c:extLst>
            <c:ext xmlns:c16="http://schemas.microsoft.com/office/drawing/2014/chart" uri="{C3380CC4-5D6E-409C-BE32-E72D297353CC}">
              <c16:uniqueId val="{00000000-D548-4F5B-B131-EC74DC938DF7}"/>
            </c:ext>
          </c:extLst>
        </c:ser>
        <c:ser>
          <c:idx val="2"/>
          <c:order val="1"/>
          <c:spPr>
            <a:ln w="28575" cap="rnd">
              <a:solidFill>
                <a:schemeClr val="accent3"/>
              </a:solidFill>
              <a:round/>
            </a:ln>
            <a:effectLst/>
          </c:spPr>
          <c:marker>
            <c:symbol val="circle"/>
            <c:size val="5"/>
            <c:spPr>
              <a:solidFill>
                <a:schemeClr val="accent3"/>
              </a:solidFill>
              <a:ln w="9525">
                <a:solidFill>
                  <a:schemeClr val="accent3"/>
                </a:solidFill>
              </a:ln>
              <a:effectLst/>
            </c:spPr>
          </c:marker>
          <c:val>
            <c:numRef>
              <c:f>Sheet1!$B$2:$B$20</c:f>
              <c:numCache>
                <c:formatCode>General</c:formatCode>
                <c:ptCount val="19"/>
                <c:pt idx="0">
                  <c:v>8.4994009461538571</c:v>
                </c:pt>
                <c:pt idx="1">
                  <c:v>9.1202144805454566</c:v>
                </c:pt>
                <c:pt idx="2">
                  <c:v>9.0570633212228433</c:v>
                </c:pt>
                <c:pt idx="3">
                  <c:v>9.9260974852646982</c:v>
                </c:pt>
                <c:pt idx="4">
                  <c:v>10.077260904225859</c:v>
                </c:pt>
                <c:pt idx="5">
                  <c:v>11.010095434860109</c:v>
                </c:pt>
                <c:pt idx="6">
                  <c:v>11.894149867305025</c:v>
                </c:pt>
                <c:pt idx="7">
                  <c:v>11.720950421875617</c:v>
                </c:pt>
                <c:pt idx="8">
                  <c:v>12.868426131059001</c:v>
                </c:pt>
                <c:pt idx="9">
                  <c:v>12.77923182140387</c:v>
                </c:pt>
                <c:pt idx="10">
                  <c:v>13.388753636753053</c:v>
                </c:pt>
                <c:pt idx="11">
                  <c:v>13.882225422844023</c:v>
                </c:pt>
                <c:pt idx="12">
                  <c:v>14.159531781816121</c:v>
                </c:pt>
                <c:pt idx="13">
                  <c:v>15.013731904815669</c:v>
                </c:pt>
                <c:pt idx="14">
                  <c:v>15.885640106643837</c:v>
                </c:pt>
                <c:pt idx="15">
                  <c:v>16.447158009575226</c:v>
                </c:pt>
                <c:pt idx="16">
                  <c:v>16.171102163517034</c:v>
                </c:pt>
                <c:pt idx="17">
                  <c:v>17.358986992888337</c:v>
                </c:pt>
                <c:pt idx="18">
                  <c:v>17.741207037406561</c:v>
                </c:pt>
              </c:numCache>
            </c:numRef>
          </c:val>
          <c:smooth val="0"/>
          <c:extLst>
            <c:ext xmlns:c16="http://schemas.microsoft.com/office/drawing/2014/chart" uri="{C3380CC4-5D6E-409C-BE32-E72D297353CC}">
              <c16:uniqueId val="{00000001-D548-4F5B-B131-EC74DC938DF7}"/>
            </c:ext>
          </c:extLst>
        </c:ser>
        <c:dLbls>
          <c:showLegendKey val="0"/>
          <c:showVal val="0"/>
          <c:showCatName val="0"/>
          <c:showSerName val="0"/>
          <c:showPercent val="0"/>
          <c:showBubbleSize val="0"/>
        </c:dLbls>
        <c:marker val="1"/>
        <c:smooth val="0"/>
        <c:axId val="442319928"/>
        <c:axId val="441930320"/>
      </c:lineChart>
      <c:catAx>
        <c:axId val="442319928"/>
        <c:scaling>
          <c:orientation val="minMax"/>
        </c:scaling>
        <c:delete val="1"/>
        <c:axPos val="b"/>
        <c:majorTickMark val="none"/>
        <c:minorTickMark val="none"/>
        <c:tickLblPos val="nextTo"/>
        <c:crossAx val="441930320"/>
        <c:crosses val="autoZero"/>
        <c:auto val="1"/>
        <c:lblAlgn val="ctr"/>
        <c:lblOffset val="100"/>
        <c:noMultiLvlLbl val="0"/>
      </c:catAx>
      <c:valAx>
        <c:axId val="4419303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23199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userShapes r:id="rId5"/>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Log(Q)</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circle"/>
            <c:size val="5"/>
            <c:spPr>
              <a:solidFill>
                <a:schemeClr val="accent1"/>
              </a:solidFill>
              <a:ln w="9525">
                <a:solidFill>
                  <a:schemeClr val="accent1"/>
                </a:solidFill>
              </a:ln>
              <a:effectLst/>
            </c:spPr>
          </c:marker>
          <c:val>
            <c:numRef>
              <c:f>Sheet1!$D$2:$D$20</c:f>
              <c:numCache>
                <c:formatCode>General</c:formatCode>
                <c:ptCount val="19"/>
                <c:pt idx="0">
                  <c:v>8.5248696275491938</c:v>
                </c:pt>
                <c:pt idx="1">
                  <c:v>9.3087320648256675</c:v>
                </c:pt>
                <c:pt idx="2">
                  <c:v>9.190566453060395</c:v>
                </c:pt>
                <c:pt idx="3">
                  <c:v>9.646101653137876</c:v>
                </c:pt>
                <c:pt idx="4">
                  <c:v>10.524535051327485</c:v>
                </c:pt>
                <c:pt idx="5">
                  <c:v>10.738352067201502</c:v>
                </c:pt>
                <c:pt idx="6">
                  <c:v>11.595890824749935</c:v>
                </c:pt>
                <c:pt idx="7">
                  <c:v>12.277261408343728</c:v>
                </c:pt>
                <c:pt idx="8">
                  <c:v>12.672354819621958</c:v>
                </c:pt>
                <c:pt idx="9">
                  <c:v>12.662186217660082</c:v>
                </c:pt>
                <c:pt idx="10">
                  <c:v>14.352032935891051</c:v>
                </c:pt>
                <c:pt idx="11">
                  <c:v>15.788043794363489</c:v>
                </c:pt>
                <c:pt idx="12">
                  <c:v>16.010879618624571</c:v>
                </c:pt>
                <c:pt idx="13">
                  <c:v>16.760887316205007</c:v>
                </c:pt>
                <c:pt idx="14">
                  <c:v>17.008864378785837</c:v>
                </c:pt>
                <c:pt idx="15">
                  <c:v>17.661871311726902</c:v>
                </c:pt>
                <c:pt idx="16">
                  <c:v>18.652655200268569</c:v>
                </c:pt>
                <c:pt idx="17">
                  <c:v>19.279437834298907</c:v>
                </c:pt>
                <c:pt idx="18">
                  <c:v>19.556349162897295</c:v>
                </c:pt>
              </c:numCache>
            </c:numRef>
          </c:val>
          <c:smooth val="0"/>
          <c:extLst>
            <c:ext xmlns:c16="http://schemas.microsoft.com/office/drawing/2014/chart" uri="{C3380CC4-5D6E-409C-BE32-E72D297353CC}">
              <c16:uniqueId val="{00000000-D548-4F5B-B131-EC74DC938DF7}"/>
            </c:ext>
          </c:extLst>
        </c:ser>
        <c:ser>
          <c:idx val="2"/>
          <c:order val="1"/>
          <c:spPr>
            <a:ln w="28575" cap="rnd">
              <a:solidFill>
                <a:schemeClr val="accent3"/>
              </a:solidFill>
              <a:round/>
            </a:ln>
            <a:effectLst/>
          </c:spPr>
          <c:marker>
            <c:symbol val="circle"/>
            <c:size val="5"/>
            <c:spPr>
              <a:solidFill>
                <a:schemeClr val="accent3"/>
              </a:solidFill>
              <a:ln w="9525">
                <a:solidFill>
                  <a:schemeClr val="accent3"/>
                </a:solidFill>
              </a:ln>
              <a:effectLst/>
            </c:spPr>
          </c:marker>
          <c:val>
            <c:numRef>
              <c:f>Sheet1!$B$2:$B$20</c:f>
              <c:numCache>
                <c:formatCode>General</c:formatCode>
                <c:ptCount val="19"/>
                <c:pt idx="0">
                  <c:v>8.4994009461538571</c:v>
                </c:pt>
                <c:pt idx="1">
                  <c:v>9.1202144805454566</c:v>
                </c:pt>
                <c:pt idx="2">
                  <c:v>9.0570633212228433</c:v>
                </c:pt>
                <c:pt idx="3">
                  <c:v>9.9260974852646982</c:v>
                </c:pt>
                <c:pt idx="4">
                  <c:v>10.077260904225859</c:v>
                </c:pt>
                <c:pt idx="5">
                  <c:v>11.010095434860109</c:v>
                </c:pt>
                <c:pt idx="6">
                  <c:v>11.894149867305025</c:v>
                </c:pt>
                <c:pt idx="7">
                  <c:v>11.720950421875617</c:v>
                </c:pt>
                <c:pt idx="8">
                  <c:v>12.868426131059001</c:v>
                </c:pt>
                <c:pt idx="9">
                  <c:v>12.77923182140387</c:v>
                </c:pt>
                <c:pt idx="10">
                  <c:v>13.388753636753053</c:v>
                </c:pt>
                <c:pt idx="11">
                  <c:v>13.882225422844023</c:v>
                </c:pt>
                <c:pt idx="12">
                  <c:v>14.159531781816121</c:v>
                </c:pt>
                <c:pt idx="13">
                  <c:v>15.013731904815669</c:v>
                </c:pt>
                <c:pt idx="14">
                  <c:v>15.885640106643837</c:v>
                </c:pt>
                <c:pt idx="15">
                  <c:v>16.447158009575226</c:v>
                </c:pt>
                <c:pt idx="16">
                  <c:v>16.171102163517034</c:v>
                </c:pt>
                <c:pt idx="17">
                  <c:v>17.358986992888337</c:v>
                </c:pt>
                <c:pt idx="18">
                  <c:v>17.741207037406561</c:v>
                </c:pt>
              </c:numCache>
            </c:numRef>
          </c:val>
          <c:smooth val="0"/>
          <c:extLst>
            <c:ext xmlns:c16="http://schemas.microsoft.com/office/drawing/2014/chart" uri="{C3380CC4-5D6E-409C-BE32-E72D297353CC}">
              <c16:uniqueId val="{00000001-D548-4F5B-B131-EC74DC938DF7}"/>
            </c:ext>
          </c:extLst>
        </c:ser>
        <c:dLbls>
          <c:showLegendKey val="0"/>
          <c:showVal val="0"/>
          <c:showCatName val="0"/>
          <c:showSerName val="0"/>
          <c:showPercent val="0"/>
          <c:showBubbleSize val="0"/>
        </c:dLbls>
        <c:marker val="1"/>
        <c:smooth val="0"/>
        <c:axId val="442319928"/>
        <c:axId val="441930320"/>
      </c:lineChart>
      <c:catAx>
        <c:axId val="442319928"/>
        <c:scaling>
          <c:orientation val="minMax"/>
        </c:scaling>
        <c:delete val="1"/>
        <c:axPos val="b"/>
        <c:majorTickMark val="none"/>
        <c:minorTickMark val="none"/>
        <c:tickLblPos val="nextTo"/>
        <c:crossAx val="441930320"/>
        <c:crosses val="autoZero"/>
        <c:auto val="1"/>
        <c:lblAlgn val="ctr"/>
        <c:lblOffset val="100"/>
        <c:noMultiLvlLbl val="0"/>
      </c:catAx>
      <c:valAx>
        <c:axId val="4419303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23199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userShapes r:id="rId5"/>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0.53676</cdr:x>
      <cdr:y>0</cdr:y>
    </cdr:from>
    <cdr:to>
      <cdr:x>0.53676</cdr:x>
      <cdr:y>0.8811</cdr:y>
    </cdr:to>
    <cdr:cxnSp macro="">
      <cdr:nvCxnSpPr>
        <cdr:cNvPr id="3" name="Straight Connector 2">
          <a:extLst xmlns:a="http://schemas.openxmlformats.org/drawingml/2006/main">
            <a:ext uri="{FF2B5EF4-FFF2-40B4-BE49-F238E27FC236}">
              <a16:creationId xmlns:a16="http://schemas.microsoft.com/office/drawing/2014/main" id="{69314B81-9ED7-410B-A6A5-A5F8932C0CC3}"/>
            </a:ext>
          </a:extLst>
        </cdr:cNvPr>
        <cdr:cNvCxnSpPr/>
      </cdr:nvCxnSpPr>
      <cdr:spPr>
        <a:xfrm xmlns:a="http://schemas.openxmlformats.org/drawingml/2006/main">
          <a:off x="3544313" y="0"/>
          <a:ext cx="0" cy="3358194"/>
        </a:xfrm>
        <a:prstGeom xmlns:a="http://schemas.openxmlformats.org/drawingml/2006/main" prst="line">
          <a:avLst/>
        </a:prstGeom>
        <a:ln xmlns:a="http://schemas.openxmlformats.org/drawingml/2006/main">
          <a:solidFill>
            <a:srgbClr val="FF0000"/>
          </a:solidFill>
          <a:headEnd type="none"/>
          <a:tailEnd type="non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0.53676</cdr:x>
      <cdr:y>0</cdr:y>
    </cdr:from>
    <cdr:to>
      <cdr:x>0.53676</cdr:x>
      <cdr:y>0.8811</cdr:y>
    </cdr:to>
    <cdr:cxnSp macro="">
      <cdr:nvCxnSpPr>
        <cdr:cNvPr id="3" name="Straight Connector 2">
          <a:extLst xmlns:a="http://schemas.openxmlformats.org/drawingml/2006/main">
            <a:ext uri="{FF2B5EF4-FFF2-40B4-BE49-F238E27FC236}">
              <a16:creationId xmlns:a16="http://schemas.microsoft.com/office/drawing/2014/main" id="{69314B81-9ED7-410B-A6A5-A5F8932C0CC3}"/>
            </a:ext>
          </a:extLst>
        </cdr:cNvPr>
        <cdr:cNvCxnSpPr/>
      </cdr:nvCxnSpPr>
      <cdr:spPr>
        <a:xfrm xmlns:a="http://schemas.openxmlformats.org/drawingml/2006/main">
          <a:off x="3544313" y="0"/>
          <a:ext cx="0" cy="3358194"/>
        </a:xfrm>
        <a:prstGeom xmlns:a="http://schemas.openxmlformats.org/drawingml/2006/main" prst="line">
          <a:avLst/>
        </a:prstGeom>
        <a:ln xmlns:a="http://schemas.openxmlformats.org/drawingml/2006/main">
          <a:solidFill>
            <a:srgbClr val="FF0000"/>
          </a:solidFill>
          <a:headEnd type="none"/>
          <a:tailEnd type="non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3.xml><?xml version="1.0" encoding="utf-8"?>
<c:userShapes xmlns:c="http://schemas.openxmlformats.org/drawingml/2006/chart">
  <cdr:relSizeAnchor xmlns:cdr="http://schemas.openxmlformats.org/drawingml/2006/chartDrawing">
    <cdr:from>
      <cdr:x>0.53676</cdr:x>
      <cdr:y>0</cdr:y>
    </cdr:from>
    <cdr:to>
      <cdr:x>0.53676</cdr:x>
      <cdr:y>0.8811</cdr:y>
    </cdr:to>
    <cdr:cxnSp macro="">
      <cdr:nvCxnSpPr>
        <cdr:cNvPr id="3" name="Straight Connector 2">
          <a:extLst xmlns:a="http://schemas.openxmlformats.org/drawingml/2006/main">
            <a:ext uri="{FF2B5EF4-FFF2-40B4-BE49-F238E27FC236}">
              <a16:creationId xmlns:a16="http://schemas.microsoft.com/office/drawing/2014/main" id="{69314B81-9ED7-410B-A6A5-A5F8932C0CC3}"/>
            </a:ext>
          </a:extLst>
        </cdr:cNvPr>
        <cdr:cNvCxnSpPr/>
      </cdr:nvCxnSpPr>
      <cdr:spPr>
        <a:xfrm xmlns:a="http://schemas.openxmlformats.org/drawingml/2006/main">
          <a:off x="3544313" y="0"/>
          <a:ext cx="0" cy="3358194"/>
        </a:xfrm>
        <a:prstGeom xmlns:a="http://schemas.openxmlformats.org/drawingml/2006/main" prst="line">
          <a:avLst/>
        </a:prstGeom>
        <a:ln xmlns:a="http://schemas.openxmlformats.org/drawingml/2006/main">
          <a:solidFill>
            <a:srgbClr val="FF0000"/>
          </a:solidFill>
          <a:headEnd type="none"/>
          <a:tailEnd type="non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Research 2013</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B6A60E7-2D53-4E43-BBED-95418411E14A}" type="datetime8">
              <a:rPr lang="en-US" smtClean="0">
                <a:latin typeface="Segoe UI" pitchFamily="34" charset="0"/>
              </a:rPr>
              <a:t>6/21/2018 4:00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Research 2013</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2DFDA5C7-BBAE-481E-8BF7-731156A2E2C1}" type="datetime8">
              <a:rPr lang="en-US" smtClean="0"/>
              <a:t>6/21/2018 4:00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6/21/2018 4:02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332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32</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6/21/2018 4:00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615324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33</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6/21/2018 4:00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698326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34</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6/21/2018 4:00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009267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35</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6/21/2018 4:00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815217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36</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6/21/2018 4:00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0861596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37</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6/21/2018 4:00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7843437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38</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6/21/2018 4:00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096948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39</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6/21/2018 4:00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4743113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40</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6/21/2018 4:00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40954243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41</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6/21/2018 4:00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043063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D63CBBA-C33E-4059-9194-CA069885B60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70002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32742" rtl="0" eaLnBrk="1" fontAlgn="auto" latinLnBrk="0" hangingPunct="1">
              <a:lnSpc>
                <a:spcPct val="100000"/>
              </a:lnSpc>
              <a:spcBef>
                <a:spcPts val="0"/>
              </a:spcBef>
              <a:spcAft>
                <a:spcPts val="0"/>
              </a:spcAft>
              <a:buClrTx/>
              <a:buSzTx/>
              <a:buFontTx/>
              <a:buNone/>
              <a:tabLst/>
              <a:defRPr/>
            </a:pPr>
            <a:fld id="{2AE75EA6-92E6-40FE-9178-3480D1B7603B}" type="slidenum">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cs typeface="Arial" panose="020B0604020202020204" pitchFamily="34" charset="0"/>
              </a:rPr>
              <a:t>example insight from book</a:t>
            </a:r>
          </a:p>
          <a:p>
            <a:pPr eaLnBrk="1" hangingPunct="1"/>
            <a:r>
              <a:rPr lang="en-US" altLang="en-US">
                <a:latin typeface="Arial" panose="020B0604020202020204" pitchFamily="34" charset="0"/>
                <a:cs typeface="Arial" panose="020B0604020202020204" pitchFamily="34" charset="0"/>
              </a:rPr>
              <a:t>airlines leading example</a:t>
            </a:r>
          </a:p>
        </p:txBody>
      </p:sp>
    </p:spTree>
    <p:extLst>
      <p:ext uri="{BB962C8B-B14F-4D97-AF65-F5344CB8AC3E}">
        <p14:creationId xmlns:p14="http://schemas.microsoft.com/office/powerpoint/2010/main" val="689311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32742" rtl="0" eaLnBrk="1" fontAlgn="auto" latinLnBrk="0" hangingPunct="1">
              <a:lnSpc>
                <a:spcPct val="100000"/>
              </a:lnSpc>
              <a:spcBef>
                <a:spcPts val="0"/>
              </a:spcBef>
              <a:spcAft>
                <a:spcPts val="0"/>
              </a:spcAft>
              <a:buClrTx/>
              <a:buSzTx/>
              <a:buFontTx/>
              <a:buNone/>
              <a:tabLst/>
              <a:defRPr/>
            </a:pPr>
            <a:fld id="{2AE75EA6-92E6-40FE-9178-3480D1B7603B}" type="slidenum">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cs typeface="Arial" panose="020B0604020202020204" pitchFamily="34" charset="0"/>
              </a:rPr>
              <a:t>example insight from book</a:t>
            </a:r>
          </a:p>
          <a:p>
            <a:pPr eaLnBrk="1" hangingPunct="1"/>
            <a:r>
              <a:rPr lang="en-US" altLang="en-US">
                <a:latin typeface="Arial" panose="020B0604020202020204" pitchFamily="34" charset="0"/>
                <a:cs typeface="Arial" panose="020B0604020202020204" pitchFamily="34" charset="0"/>
              </a:rPr>
              <a:t>airlines leading example</a:t>
            </a:r>
          </a:p>
        </p:txBody>
      </p:sp>
    </p:spTree>
    <p:extLst>
      <p:ext uri="{BB962C8B-B14F-4D97-AF65-F5344CB8AC3E}">
        <p14:creationId xmlns:p14="http://schemas.microsoft.com/office/powerpoint/2010/main" val="1949884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32742" rtl="0" eaLnBrk="1" fontAlgn="auto" latinLnBrk="0" hangingPunct="1">
              <a:lnSpc>
                <a:spcPct val="100000"/>
              </a:lnSpc>
              <a:spcBef>
                <a:spcPts val="0"/>
              </a:spcBef>
              <a:spcAft>
                <a:spcPts val="0"/>
              </a:spcAft>
              <a:buClrTx/>
              <a:buSzTx/>
              <a:buFontTx/>
              <a:buNone/>
              <a:tabLst/>
              <a:defRPr/>
            </a:pPr>
            <a:fld id="{2AE75EA6-92E6-40FE-9178-3480D1B7603B}" type="slidenum">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cs typeface="Arial" panose="020B0604020202020204" pitchFamily="34" charset="0"/>
              </a:rPr>
              <a:t>example insight from book</a:t>
            </a:r>
          </a:p>
          <a:p>
            <a:pPr eaLnBrk="1" hangingPunct="1"/>
            <a:r>
              <a:rPr lang="en-US" altLang="en-US">
                <a:latin typeface="Arial" panose="020B0604020202020204" pitchFamily="34" charset="0"/>
                <a:cs typeface="Arial" panose="020B0604020202020204" pitchFamily="34" charset="0"/>
              </a:rPr>
              <a:t>airlines leading example</a:t>
            </a:r>
          </a:p>
        </p:txBody>
      </p:sp>
    </p:spTree>
    <p:extLst>
      <p:ext uri="{BB962C8B-B14F-4D97-AF65-F5344CB8AC3E}">
        <p14:creationId xmlns:p14="http://schemas.microsoft.com/office/powerpoint/2010/main" val="2040106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32742" rtl="0" eaLnBrk="1" fontAlgn="auto" latinLnBrk="0" hangingPunct="1">
              <a:lnSpc>
                <a:spcPct val="100000"/>
              </a:lnSpc>
              <a:spcBef>
                <a:spcPts val="0"/>
              </a:spcBef>
              <a:spcAft>
                <a:spcPts val="0"/>
              </a:spcAft>
              <a:buClrTx/>
              <a:buSzTx/>
              <a:buFontTx/>
              <a:buNone/>
              <a:tabLst/>
              <a:defRPr/>
            </a:pPr>
            <a:fld id="{2AE75EA6-92E6-40FE-9178-3480D1B7603B}" type="slidenum">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8692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32742" rtl="0" eaLnBrk="1" fontAlgn="auto" latinLnBrk="0" hangingPunct="1">
              <a:lnSpc>
                <a:spcPct val="100000"/>
              </a:lnSpc>
              <a:spcBef>
                <a:spcPts val="0"/>
              </a:spcBef>
              <a:spcAft>
                <a:spcPts val="0"/>
              </a:spcAft>
              <a:buClrTx/>
              <a:buSzTx/>
              <a:buFontTx/>
              <a:buNone/>
              <a:tabLst/>
              <a:defRPr/>
            </a:pPr>
            <a:fld id="{2AE75EA6-92E6-40FE-9178-3480D1B7603B}" type="slidenum">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cs typeface="Arial" panose="020B0604020202020204" pitchFamily="34" charset="0"/>
              </a:rPr>
              <a:t>example insight from book</a:t>
            </a:r>
          </a:p>
          <a:p>
            <a:pPr eaLnBrk="1" hangingPunct="1"/>
            <a:r>
              <a:rPr lang="en-US" altLang="en-US">
                <a:latin typeface="Arial" panose="020B0604020202020204" pitchFamily="34" charset="0"/>
                <a:cs typeface="Arial" panose="020B0604020202020204" pitchFamily="34" charset="0"/>
              </a:rPr>
              <a:t>airlines leading example</a:t>
            </a:r>
          </a:p>
        </p:txBody>
      </p:sp>
    </p:spTree>
    <p:extLst>
      <p:ext uri="{BB962C8B-B14F-4D97-AF65-F5344CB8AC3E}">
        <p14:creationId xmlns:p14="http://schemas.microsoft.com/office/powerpoint/2010/main" val="1558540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32742" rtl="0" eaLnBrk="1" fontAlgn="auto" latinLnBrk="0" hangingPunct="1">
              <a:lnSpc>
                <a:spcPct val="100000"/>
              </a:lnSpc>
              <a:spcBef>
                <a:spcPts val="0"/>
              </a:spcBef>
              <a:spcAft>
                <a:spcPts val="0"/>
              </a:spcAft>
              <a:buClrTx/>
              <a:buSzTx/>
              <a:buFontTx/>
              <a:buNone/>
              <a:tabLst/>
              <a:defRPr/>
            </a:pPr>
            <a:fld id="{2AE75EA6-92E6-40FE-9178-3480D1B7603B}" type="slidenum">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cs typeface="Arial" panose="020B0604020202020204" pitchFamily="34" charset="0"/>
              </a:rPr>
              <a:t>example insight from book</a:t>
            </a:r>
          </a:p>
          <a:p>
            <a:pPr eaLnBrk="1" hangingPunct="1"/>
            <a:r>
              <a:rPr lang="en-US" altLang="en-US">
                <a:latin typeface="Arial" panose="020B0604020202020204" pitchFamily="34" charset="0"/>
                <a:cs typeface="Arial" panose="020B0604020202020204" pitchFamily="34" charset="0"/>
              </a:rPr>
              <a:t>airlines leading example</a:t>
            </a:r>
          </a:p>
        </p:txBody>
      </p:sp>
    </p:spTree>
    <p:extLst>
      <p:ext uri="{BB962C8B-B14F-4D97-AF65-F5344CB8AC3E}">
        <p14:creationId xmlns:p14="http://schemas.microsoft.com/office/powerpoint/2010/main" val="24255518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31</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6/21/2018 4:00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1858134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7.emf"/></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7.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7.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7.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2.xml"/><Relationship Id="rId5" Type="http://schemas.openxmlformats.org/officeDocument/2006/relationships/image" Target="../media/image7.emf"/><Relationship Id="rId4"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0.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ltGray">
      <p:bgPr>
        <a:solidFill>
          <a:srgbClr val="006EB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12407" b="31351"/>
          <a:stretch/>
        </p:blipFill>
        <p:spPr>
          <a:xfrm>
            <a:off x="-1" y="0"/>
            <a:ext cx="12436475" cy="6994526"/>
          </a:xfrm>
          <a:prstGeom prst="rect">
            <a:avLst/>
          </a:prstGeom>
          <a:noFill/>
          <a:ln>
            <a:noFill/>
          </a:ln>
        </p:spPr>
      </p:pic>
      <p:pic>
        <p:nvPicPr>
          <p:cNvPr id="15" name="Picture 14"/>
          <p:cNvPicPr>
            <a:picLocks noChangeAspect="1"/>
          </p:cNvPicPr>
          <p:nvPr userDrawn="1"/>
        </p:nvPicPr>
        <p:blipFill>
          <a:blip r:embed="rId3"/>
          <a:stretch>
            <a:fillRect/>
          </a:stretch>
        </p:blipFill>
        <p:spPr>
          <a:xfrm>
            <a:off x="495300" y="2488813"/>
            <a:ext cx="5580001" cy="551250"/>
          </a:xfrm>
          <a:prstGeom prst="rect">
            <a:avLst/>
          </a:prstGeom>
        </p:spPr>
      </p:pic>
      <p:pic>
        <p:nvPicPr>
          <p:cNvPr id="16" name="Picture 1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10333038" y="6163073"/>
            <a:ext cx="1643341" cy="352027"/>
          </a:xfrm>
          <a:prstGeom prst="rect">
            <a:avLst/>
          </a:prstGeom>
        </p:spPr>
      </p:pic>
    </p:spTree>
    <p:extLst>
      <p:ext uri="{BB962C8B-B14F-4D97-AF65-F5344CB8AC3E}">
        <p14:creationId xmlns:p14="http://schemas.microsoft.com/office/powerpoint/2010/main" val="3432282617"/>
      </p:ext>
    </p:extLst>
  </p:cSld>
  <p:clrMapOvr>
    <a:masterClrMapping/>
  </p:clrMapOvr>
  <p:transition>
    <p:fade/>
  </p:transition>
  <p:extLst mod="1">
    <p:ext uri="{DCECCB84-F9BA-43D5-87BE-67443E8EF086}">
      <p15:sldGuideLst xmlns:p15="http://schemas.microsoft.com/office/powerpoint/2012/main">
        <p15:guide id="1" orient="horz" pos="302" userDrawn="1">
          <p15:clr>
            <a:srgbClr val="C35EA4"/>
          </p15:clr>
        </p15:guide>
        <p15:guide id="2" pos="288" userDrawn="1">
          <p15:clr>
            <a:srgbClr val="C35EA4"/>
          </p15:clr>
        </p15:guide>
        <p15:guide id="3" pos="7546"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74638" y="1214438"/>
            <a:ext cx="11887200" cy="548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Walkin">
    <p:bg bwMode="ltGray">
      <p:bgPr>
        <a:solidFill>
          <a:schemeClr val="bg1"/>
        </a:solidFill>
        <a:effectLst/>
      </p:bgPr>
    </p:bg>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
        <p:nvSpPr>
          <p:cNvPr id="16" name="Freeform 5"/>
          <p:cNvSpPr>
            <a:spLocks noEditPoints="1"/>
          </p:cNvSpPr>
          <p:nvPr userDrawn="1"/>
        </p:nvSpPr>
        <p:spPr bwMode="auto">
          <a:xfrm>
            <a:off x="4846638" y="2622117"/>
            <a:ext cx="6626093" cy="650876"/>
          </a:xfrm>
          <a:custGeom>
            <a:avLst/>
            <a:gdLst>
              <a:gd name="T0" fmla="*/ 67 w 1484"/>
              <a:gd name="T1" fmla="*/ 117 h 143"/>
              <a:gd name="T2" fmla="*/ 15 w 1484"/>
              <a:gd name="T3" fmla="*/ 141 h 143"/>
              <a:gd name="T4" fmla="*/ 63 w 1484"/>
              <a:gd name="T5" fmla="*/ 141 h 143"/>
              <a:gd name="T6" fmla="*/ 119 w 1484"/>
              <a:gd name="T7" fmla="*/ 53 h 143"/>
              <a:gd name="T8" fmla="*/ 173 w 1484"/>
              <a:gd name="T9" fmla="*/ 4 h 143"/>
              <a:gd name="T10" fmla="*/ 180 w 1484"/>
              <a:gd name="T11" fmla="*/ 21 h 143"/>
              <a:gd name="T12" fmla="*/ 165 w 1484"/>
              <a:gd name="T13" fmla="*/ 141 h 143"/>
              <a:gd name="T14" fmla="*/ 226 w 1484"/>
              <a:gd name="T15" fmla="*/ 121 h 143"/>
              <a:gd name="T16" fmla="*/ 272 w 1484"/>
              <a:gd name="T17" fmla="*/ 50 h 143"/>
              <a:gd name="T18" fmla="*/ 223 w 1484"/>
              <a:gd name="T19" fmla="*/ 138 h 143"/>
              <a:gd name="T20" fmla="*/ 333 w 1484"/>
              <a:gd name="T21" fmla="*/ 46 h 143"/>
              <a:gd name="T22" fmla="*/ 293 w 1484"/>
              <a:gd name="T23" fmla="*/ 47 h 143"/>
              <a:gd name="T24" fmla="*/ 330 w 1484"/>
              <a:gd name="T25" fmla="*/ 59 h 143"/>
              <a:gd name="T26" fmla="*/ 359 w 1484"/>
              <a:gd name="T27" fmla="*/ 58 h 143"/>
              <a:gd name="T28" fmla="*/ 439 w 1484"/>
              <a:gd name="T29" fmla="*/ 94 h 143"/>
              <a:gd name="T30" fmla="*/ 362 w 1484"/>
              <a:gd name="T31" fmla="*/ 95 h 143"/>
              <a:gd name="T32" fmla="*/ 416 w 1484"/>
              <a:gd name="T33" fmla="*/ 121 h 143"/>
              <a:gd name="T34" fmla="*/ 474 w 1484"/>
              <a:gd name="T35" fmla="*/ 61 h 143"/>
              <a:gd name="T36" fmla="*/ 464 w 1484"/>
              <a:gd name="T37" fmla="*/ 53 h 143"/>
              <a:gd name="T38" fmla="*/ 497 w 1484"/>
              <a:gd name="T39" fmla="*/ 117 h 143"/>
              <a:gd name="T40" fmla="*/ 503 w 1484"/>
              <a:gd name="T41" fmla="*/ 136 h 143"/>
              <a:gd name="T42" fmla="*/ 538 w 1484"/>
              <a:gd name="T43" fmla="*/ 58 h 143"/>
              <a:gd name="T44" fmla="*/ 618 w 1484"/>
              <a:gd name="T45" fmla="*/ 94 h 143"/>
              <a:gd name="T46" fmla="*/ 540 w 1484"/>
              <a:gd name="T47" fmla="*/ 95 h 143"/>
              <a:gd name="T48" fmla="*/ 594 w 1484"/>
              <a:gd name="T49" fmla="*/ 121 h 143"/>
              <a:gd name="T50" fmla="*/ 641 w 1484"/>
              <a:gd name="T51" fmla="*/ 47 h 143"/>
              <a:gd name="T52" fmla="*/ 656 w 1484"/>
              <a:gd name="T53" fmla="*/ 141 h 143"/>
              <a:gd name="T54" fmla="*/ 656 w 1484"/>
              <a:gd name="T55" fmla="*/ 33 h 143"/>
              <a:gd name="T56" fmla="*/ 730 w 1484"/>
              <a:gd name="T57" fmla="*/ 130 h 143"/>
              <a:gd name="T58" fmla="*/ 740 w 1484"/>
              <a:gd name="T59" fmla="*/ 47 h 143"/>
              <a:gd name="T60" fmla="*/ 685 w 1484"/>
              <a:gd name="T61" fmla="*/ 47 h 143"/>
              <a:gd name="T62" fmla="*/ 740 w 1484"/>
              <a:gd name="T63" fmla="*/ 140 h 143"/>
              <a:gd name="T64" fmla="*/ 873 w 1484"/>
              <a:gd name="T65" fmla="*/ 68 h 143"/>
              <a:gd name="T66" fmla="*/ 802 w 1484"/>
              <a:gd name="T67" fmla="*/ 141 h 143"/>
              <a:gd name="T68" fmla="*/ 868 w 1484"/>
              <a:gd name="T69" fmla="*/ 141 h 143"/>
              <a:gd name="T70" fmla="*/ 817 w 1484"/>
              <a:gd name="T71" fmla="*/ 71 h 143"/>
              <a:gd name="T72" fmla="*/ 857 w 1484"/>
              <a:gd name="T73" fmla="*/ 64 h 143"/>
              <a:gd name="T74" fmla="*/ 904 w 1484"/>
              <a:gd name="T75" fmla="*/ 69 h 143"/>
              <a:gd name="T76" fmla="*/ 974 w 1484"/>
              <a:gd name="T77" fmla="*/ 120 h 143"/>
              <a:gd name="T78" fmla="*/ 981 w 1484"/>
              <a:gd name="T79" fmla="*/ 90 h 143"/>
              <a:gd name="T80" fmla="*/ 965 w 1484"/>
              <a:gd name="T81" fmla="*/ 85 h 143"/>
              <a:gd name="T82" fmla="*/ 1010 w 1484"/>
              <a:gd name="T83" fmla="*/ 71 h 143"/>
              <a:gd name="T84" fmla="*/ 1028 w 1484"/>
              <a:gd name="T85" fmla="*/ 45 h 143"/>
              <a:gd name="T86" fmla="*/ 1033 w 1484"/>
              <a:gd name="T87" fmla="*/ 109 h 143"/>
              <a:gd name="T88" fmla="*/ 1018 w 1484"/>
              <a:gd name="T89" fmla="*/ 143 h 143"/>
              <a:gd name="T90" fmla="*/ 1137 w 1484"/>
              <a:gd name="T91" fmla="*/ 57 h 143"/>
              <a:gd name="T92" fmla="*/ 1076 w 1484"/>
              <a:gd name="T93" fmla="*/ 130 h 143"/>
              <a:gd name="T94" fmla="*/ 1089 w 1484"/>
              <a:gd name="T95" fmla="*/ 122 h 143"/>
              <a:gd name="T96" fmla="*/ 1090 w 1484"/>
              <a:gd name="T97" fmla="*/ 65 h 143"/>
              <a:gd name="T98" fmla="*/ 1234 w 1484"/>
              <a:gd name="T99" fmla="*/ 80 h 143"/>
              <a:gd name="T100" fmla="*/ 1199 w 1484"/>
              <a:gd name="T101" fmla="*/ 58 h 143"/>
              <a:gd name="T102" fmla="*/ 1190 w 1484"/>
              <a:gd name="T103" fmla="*/ 143 h 143"/>
              <a:gd name="T104" fmla="*/ 1234 w 1484"/>
              <a:gd name="T105" fmla="*/ 80 h 143"/>
              <a:gd name="T106" fmla="*/ 1175 w 1484"/>
              <a:gd name="T107" fmla="*/ 115 h 143"/>
              <a:gd name="T108" fmla="*/ 1309 w 1484"/>
              <a:gd name="T109" fmla="*/ 47 h 143"/>
              <a:gd name="T110" fmla="*/ 1275 w 1484"/>
              <a:gd name="T111" fmla="*/ 47 h 143"/>
              <a:gd name="T112" fmla="*/ 1282 w 1484"/>
              <a:gd name="T113" fmla="*/ 69 h 143"/>
              <a:gd name="T114" fmla="*/ 1362 w 1484"/>
              <a:gd name="T115" fmla="*/ 131 h 143"/>
              <a:gd name="T116" fmla="*/ 1385 w 1484"/>
              <a:gd name="T117" fmla="*/ 65 h 143"/>
              <a:gd name="T118" fmla="*/ 1320 w 1484"/>
              <a:gd name="T119" fmla="*/ 121 h 143"/>
              <a:gd name="T120" fmla="*/ 1484 w 1484"/>
              <a:gd name="T121" fmla="*/ 83 h 143"/>
              <a:gd name="T122" fmla="*/ 1406 w 1484"/>
              <a:gd name="T123" fmla="*/ 2 h 143"/>
              <a:gd name="T124" fmla="*/ 1447 w 1484"/>
              <a:gd name="T125" fmla="*/ 5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4" h="143">
                <a:moveTo>
                  <a:pt x="134" y="10"/>
                </a:moveTo>
                <a:cubicBezTo>
                  <a:pt x="115" y="10"/>
                  <a:pt x="115" y="10"/>
                  <a:pt x="115" y="10"/>
                </a:cubicBezTo>
                <a:cubicBezTo>
                  <a:pt x="74" y="101"/>
                  <a:pt x="74" y="101"/>
                  <a:pt x="74" y="101"/>
                </a:cubicBezTo>
                <a:cubicBezTo>
                  <a:pt x="73" y="103"/>
                  <a:pt x="70" y="109"/>
                  <a:pt x="67" y="117"/>
                </a:cubicBezTo>
                <a:cubicBezTo>
                  <a:pt x="67" y="117"/>
                  <a:pt x="67" y="117"/>
                  <a:pt x="67" y="117"/>
                </a:cubicBezTo>
                <a:cubicBezTo>
                  <a:pt x="66" y="114"/>
                  <a:pt x="64" y="108"/>
                  <a:pt x="61" y="101"/>
                </a:cubicBezTo>
                <a:cubicBezTo>
                  <a:pt x="20" y="10"/>
                  <a:pt x="20" y="10"/>
                  <a:pt x="20" y="10"/>
                </a:cubicBezTo>
                <a:cubicBezTo>
                  <a:pt x="0" y="10"/>
                  <a:pt x="0" y="10"/>
                  <a:pt x="0" y="10"/>
                </a:cubicBezTo>
                <a:cubicBezTo>
                  <a:pt x="0" y="141"/>
                  <a:pt x="0" y="141"/>
                  <a:pt x="0" y="141"/>
                </a:cubicBezTo>
                <a:cubicBezTo>
                  <a:pt x="15" y="141"/>
                  <a:pt x="15" y="141"/>
                  <a:pt x="15" y="141"/>
                </a:cubicBezTo>
                <a:cubicBezTo>
                  <a:pt x="15" y="53"/>
                  <a:pt x="15" y="53"/>
                  <a:pt x="15" y="53"/>
                </a:cubicBezTo>
                <a:cubicBezTo>
                  <a:pt x="15" y="41"/>
                  <a:pt x="15" y="33"/>
                  <a:pt x="14" y="27"/>
                </a:cubicBezTo>
                <a:cubicBezTo>
                  <a:pt x="15" y="27"/>
                  <a:pt x="15" y="27"/>
                  <a:pt x="15" y="27"/>
                </a:cubicBezTo>
                <a:cubicBezTo>
                  <a:pt x="16" y="34"/>
                  <a:pt x="17" y="38"/>
                  <a:pt x="18" y="41"/>
                </a:cubicBezTo>
                <a:cubicBezTo>
                  <a:pt x="63" y="141"/>
                  <a:pt x="63" y="141"/>
                  <a:pt x="63" y="141"/>
                </a:cubicBezTo>
                <a:cubicBezTo>
                  <a:pt x="71" y="141"/>
                  <a:pt x="71" y="141"/>
                  <a:pt x="71" y="141"/>
                </a:cubicBezTo>
                <a:cubicBezTo>
                  <a:pt x="116" y="40"/>
                  <a:pt x="116" y="40"/>
                  <a:pt x="116" y="40"/>
                </a:cubicBezTo>
                <a:cubicBezTo>
                  <a:pt x="117" y="37"/>
                  <a:pt x="118" y="33"/>
                  <a:pt x="120" y="27"/>
                </a:cubicBezTo>
                <a:cubicBezTo>
                  <a:pt x="120" y="27"/>
                  <a:pt x="120" y="27"/>
                  <a:pt x="120" y="27"/>
                </a:cubicBezTo>
                <a:cubicBezTo>
                  <a:pt x="119" y="37"/>
                  <a:pt x="119" y="46"/>
                  <a:pt x="119" y="53"/>
                </a:cubicBezTo>
                <a:cubicBezTo>
                  <a:pt x="119" y="141"/>
                  <a:pt x="119" y="141"/>
                  <a:pt x="119" y="141"/>
                </a:cubicBezTo>
                <a:cubicBezTo>
                  <a:pt x="134" y="141"/>
                  <a:pt x="134" y="141"/>
                  <a:pt x="134" y="141"/>
                </a:cubicBezTo>
                <a:cubicBezTo>
                  <a:pt x="134" y="10"/>
                  <a:pt x="134" y="10"/>
                  <a:pt x="134" y="10"/>
                </a:cubicBezTo>
                <a:close/>
                <a:moveTo>
                  <a:pt x="180" y="7"/>
                </a:moveTo>
                <a:cubicBezTo>
                  <a:pt x="178" y="5"/>
                  <a:pt x="175" y="4"/>
                  <a:pt x="173" y="4"/>
                </a:cubicBezTo>
                <a:cubicBezTo>
                  <a:pt x="170" y="4"/>
                  <a:pt x="167" y="5"/>
                  <a:pt x="166" y="7"/>
                </a:cubicBezTo>
                <a:cubicBezTo>
                  <a:pt x="164" y="9"/>
                  <a:pt x="163" y="11"/>
                  <a:pt x="163" y="13"/>
                </a:cubicBezTo>
                <a:cubicBezTo>
                  <a:pt x="163" y="16"/>
                  <a:pt x="164" y="19"/>
                  <a:pt x="166" y="21"/>
                </a:cubicBezTo>
                <a:cubicBezTo>
                  <a:pt x="168" y="22"/>
                  <a:pt x="170" y="23"/>
                  <a:pt x="173" y="23"/>
                </a:cubicBezTo>
                <a:cubicBezTo>
                  <a:pt x="175" y="23"/>
                  <a:pt x="178" y="22"/>
                  <a:pt x="180" y="21"/>
                </a:cubicBezTo>
                <a:cubicBezTo>
                  <a:pt x="182" y="19"/>
                  <a:pt x="183" y="16"/>
                  <a:pt x="183" y="13"/>
                </a:cubicBezTo>
                <a:cubicBezTo>
                  <a:pt x="183" y="11"/>
                  <a:pt x="182" y="9"/>
                  <a:pt x="180" y="7"/>
                </a:cubicBezTo>
                <a:close/>
                <a:moveTo>
                  <a:pt x="180" y="47"/>
                </a:moveTo>
                <a:cubicBezTo>
                  <a:pt x="165" y="47"/>
                  <a:pt x="165" y="47"/>
                  <a:pt x="165" y="47"/>
                </a:cubicBezTo>
                <a:cubicBezTo>
                  <a:pt x="165" y="141"/>
                  <a:pt x="165" y="141"/>
                  <a:pt x="165" y="141"/>
                </a:cubicBezTo>
                <a:cubicBezTo>
                  <a:pt x="180" y="141"/>
                  <a:pt x="180" y="141"/>
                  <a:pt x="180" y="141"/>
                </a:cubicBezTo>
                <a:cubicBezTo>
                  <a:pt x="180" y="47"/>
                  <a:pt x="180" y="47"/>
                  <a:pt x="180" y="47"/>
                </a:cubicBezTo>
                <a:close/>
                <a:moveTo>
                  <a:pt x="272" y="123"/>
                </a:moveTo>
                <a:cubicBezTo>
                  <a:pt x="265" y="128"/>
                  <a:pt x="257" y="131"/>
                  <a:pt x="249" y="131"/>
                </a:cubicBezTo>
                <a:cubicBezTo>
                  <a:pt x="239" y="131"/>
                  <a:pt x="231" y="127"/>
                  <a:pt x="226" y="121"/>
                </a:cubicBezTo>
                <a:cubicBezTo>
                  <a:pt x="220" y="115"/>
                  <a:pt x="217" y="106"/>
                  <a:pt x="217" y="95"/>
                </a:cubicBezTo>
                <a:cubicBezTo>
                  <a:pt x="217" y="84"/>
                  <a:pt x="220" y="75"/>
                  <a:pt x="226" y="68"/>
                </a:cubicBezTo>
                <a:cubicBezTo>
                  <a:pt x="232" y="61"/>
                  <a:pt x="240" y="58"/>
                  <a:pt x="250" y="58"/>
                </a:cubicBezTo>
                <a:cubicBezTo>
                  <a:pt x="258" y="58"/>
                  <a:pt x="265" y="60"/>
                  <a:pt x="272" y="65"/>
                </a:cubicBezTo>
                <a:cubicBezTo>
                  <a:pt x="272" y="50"/>
                  <a:pt x="272" y="50"/>
                  <a:pt x="272" y="50"/>
                </a:cubicBezTo>
                <a:cubicBezTo>
                  <a:pt x="266" y="46"/>
                  <a:pt x="259" y="45"/>
                  <a:pt x="250" y="45"/>
                </a:cubicBezTo>
                <a:cubicBezTo>
                  <a:pt x="236" y="45"/>
                  <a:pt x="224" y="50"/>
                  <a:pt x="215" y="59"/>
                </a:cubicBezTo>
                <a:cubicBezTo>
                  <a:pt x="206" y="68"/>
                  <a:pt x="201" y="81"/>
                  <a:pt x="201" y="96"/>
                </a:cubicBezTo>
                <a:cubicBezTo>
                  <a:pt x="201" y="105"/>
                  <a:pt x="203" y="114"/>
                  <a:pt x="207" y="121"/>
                </a:cubicBezTo>
                <a:cubicBezTo>
                  <a:pt x="211" y="128"/>
                  <a:pt x="216" y="134"/>
                  <a:pt x="223" y="138"/>
                </a:cubicBezTo>
                <a:cubicBezTo>
                  <a:pt x="230" y="142"/>
                  <a:pt x="238" y="143"/>
                  <a:pt x="246" y="143"/>
                </a:cubicBezTo>
                <a:cubicBezTo>
                  <a:pt x="256" y="143"/>
                  <a:pt x="265" y="141"/>
                  <a:pt x="272" y="137"/>
                </a:cubicBezTo>
                <a:cubicBezTo>
                  <a:pt x="272" y="123"/>
                  <a:pt x="272" y="123"/>
                  <a:pt x="272" y="123"/>
                </a:cubicBezTo>
                <a:close/>
                <a:moveTo>
                  <a:pt x="342" y="47"/>
                </a:moveTo>
                <a:cubicBezTo>
                  <a:pt x="340" y="46"/>
                  <a:pt x="337" y="46"/>
                  <a:pt x="333" y="46"/>
                </a:cubicBezTo>
                <a:cubicBezTo>
                  <a:pt x="327" y="46"/>
                  <a:pt x="322" y="47"/>
                  <a:pt x="318" y="51"/>
                </a:cubicBezTo>
                <a:cubicBezTo>
                  <a:pt x="314" y="55"/>
                  <a:pt x="310" y="60"/>
                  <a:pt x="308" y="67"/>
                </a:cubicBezTo>
                <a:cubicBezTo>
                  <a:pt x="308" y="67"/>
                  <a:pt x="308" y="67"/>
                  <a:pt x="308" y="67"/>
                </a:cubicBezTo>
                <a:cubicBezTo>
                  <a:pt x="308" y="47"/>
                  <a:pt x="308" y="47"/>
                  <a:pt x="308" y="47"/>
                </a:cubicBezTo>
                <a:cubicBezTo>
                  <a:pt x="293" y="47"/>
                  <a:pt x="293" y="47"/>
                  <a:pt x="293" y="47"/>
                </a:cubicBezTo>
                <a:cubicBezTo>
                  <a:pt x="293" y="141"/>
                  <a:pt x="293" y="141"/>
                  <a:pt x="293" y="141"/>
                </a:cubicBezTo>
                <a:cubicBezTo>
                  <a:pt x="308" y="141"/>
                  <a:pt x="308" y="141"/>
                  <a:pt x="308" y="141"/>
                </a:cubicBezTo>
                <a:cubicBezTo>
                  <a:pt x="308" y="93"/>
                  <a:pt x="308" y="93"/>
                  <a:pt x="308" y="93"/>
                </a:cubicBezTo>
                <a:cubicBezTo>
                  <a:pt x="308" y="83"/>
                  <a:pt x="310" y="75"/>
                  <a:pt x="314" y="69"/>
                </a:cubicBezTo>
                <a:cubicBezTo>
                  <a:pt x="318" y="63"/>
                  <a:pt x="324" y="59"/>
                  <a:pt x="330" y="59"/>
                </a:cubicBezTo>
                <a:cubicBezTo>
                  <a:pt x="335" y="59"/>
                  <a:pt x="339" y="60"/>
                  <a:pt x="342" y="62"/>
                </a:cubicBezTo>
                <a:cubicBezTo>
                  <a:pt x="342" y="47"/>
                  <a:pt x="342" y="47"/>
                  <a:pt x="342" y="47"/>
                </a:cubicBezTo>
                <a:close/>
                <a:moveTo>
                  <a:pt x="427" y="58"/>
                </a:moveTo>
                <a:cubicBezTo>
                  <a:pt x="420" y="49"/>
                  <a:pt x="409" y="45"/>
                  <a:pt x="395" y="45"/>
                </a:cubicBezTo>
                <a:cubicBezTo>
                  <a:pt x="380" y="45"/>
                  <a:pt x="368" y="49"/>
                  <a:pt x="359" y="58"/>
                </a:cubicBezTo>
                <a:cubicBezTo>
                  <a:pt x="351" y="67"/>
                  <a:pt x="347" y="80"/>
                  <a:pt x="347" y="95"/>
                </a:cubicBezTo>
                <a:cubicBezTo>
                  <a:pt x="347" y="110"/>
                  <a:pt x="351" y="121"/>
                  <a:pt x="359" y="130"/>
                </a:cubicBezTo>
                <a:cubicBezTo>
                  <a:pt x="367" y="139"/>
                  <a:pt x="379" y="143"/>
                  <a:pt x="392" y="143"/>
                </a:cubicBezTo>
                <a:cubicBezTo>
                  <a:pt x="407" y="143"/>
                  <a:pt x="418" y="139"/>
                  <a:pt x="427" y="130"/>
                </a:cubicBezTo>
                <a:cubicBezTo>
                  <a:pt x="435" y="121"/>
                  <a:pt x="439" y="109"/>
                  <a:pt x="439" y="94"/>
                </a:cubicBezTo>
                <a:cubicBezTo>
                  <a:pt x="439" y="79"/>
                  <a:pt x="435" y="67"/>
                  <a:pt x="427" y="58"/>
                </a:cubicBezTo>
                <a:close/>
                <a:moveTo>
                  <a:pt x="416" y="121"/>
                </a:moveTo>
                <a:cubicBezTo>
                  <a:pt x="411" y="128"/>
                  <a:pt x="403" y="131"/>
                  <a:pt x="394" y="131"/>
                </a:cubicBezTo>
                <a:cubicBezTo>
                  <a:pt x="384" y="131"/>
                  <a:pt x="376" y="127"/>
                  <a:pt x="371" y="121"/>
                </a:cubicBezTo>
                <a:cubicBezTo>
                  <a:pt x="365" y="115"/>
                  <a:pt x="362" y="106"/>
                  <a:pt x="362" y="95"/>
                </a:cubicBezTo>
                <a:cubicBezTo>
                  <a:pt x="362" y="83"/>
                  <a:pt x="365" y="74"/>
                  <a:pt x="371" y="67"/>
                </a:cubicBezTo>
                <a:cubicBezTo>
                  <a:pt x="376" y="61"/>
                  <a:pt x="384" y="58"/>
                  <a:pt x="394" y="58"/>
                </a:cubicBezTo>
                <a:cubicBezTo>
                  <a:pt x="403" y="58"/>
                  <a:pt x="411" y="61"/>
                  <a:pt x="416" y="67"/>
                </a:cubicBezTo>
                <a:cubicBezTo>
                  <a:pt x="421" y="73"/>
                  <a:pt x="424" y="83"/>
                  <a:pt x="424" y="94"/>
                </a:cubicBezTo>
                <a:cubicBezTo>
                  <a:pt x="424" y="106"/>
                  <a:pt x="421" y="115"/>
                  <a:pt x="416" y="121"/>
                </a:cubicBezTo>
                <a:close/>
                <a:moveTo>
                  <a:pt x="507" y="100"/>
                </a:moveTo>
                <a:cubicBezTo>
                  <a:pt x="503" y="96"/>
                  <a:pt x="497" y="92"/>
                  <a:pt x="488" y="88"/>
                </a:cubicBezTo>
                <a:cubicBezTo>
                  <a:pt x="480" y="85"/>
                  <a:pt x="476" y="83"/>
                  <a:pt x="473" y="80"/>
                </a:cubicBezTo>
                <a:cubicBezTo>
                  <a:pt x="471" y="78"/>
                  <a:pt x="470" y="75"/>
                  <a:pt x="470" y="71"/>
                </a:cubicBezTo>
                <a:cubicBezTo>
                  <a:pt x="470" y="67"/>
                  <a:pt x="471" y="64"/>
                  <a:pt x="474" y="61"/>
                </a:cubicBezTo>
                <a:cubicBezTo>
                  <a:pt x="477" y="59"/>
                  <a:pt x="481" y="58"/>
                  <a:pt x="486" y="58"/>
                </a:cubicBezTo>
                <a:cubicBezTo>
                  <a:pt x="494" y="58"/>
                  <a:pt x="502" y="60"/>
                  <a:pt x="508" y="64"/>
                </a:cubicBezTo>
                <a:cubicBezTo>
                  <a:pt x="508" y="49"/>
                  <a:pt x="508" y="49"/>
                  <a:pt x="508" y="49"/>
                </a:cubicBezTo>
                <a:cubicBezTo>
                  <a:pt x="502" y="46"/>
                  <a:pt x="495" y="45"/>
                  <a:pt x="488" y="45"/>
                </a:cubicBezTo>
                <a:cubicBezTo>
                  <a:pt x="478" y="45"/>
                  <a:pt x="470" y="47"/>
                  <a:pt x="464" y="53"/>
                </a:cubicBezTo>
                <a:cubicBezTo>
                  <a:pt x="458" y="58"/>
                  <a:pt x="454" y="64"/>
                  <a:pt x="454" y="72"/>
                </a:cubicBezTo>
                <a:cubicBezTo>
                  <a:pt x="454" y="79"/>
                  <a:pt x="456" y="84"/>
                  <a:pt x="460" y="88"/>
                </a:cubicBezTo>
                <a:cubicBezTo>
                  <a:pt x="463" y="92"/>
                  <a:pt x="469" y="96"/>
                  <a:pt x="477" y="100"/>
                </a:cubicBezTo>
                <a:cubicBezTo>
                  <a:pt x="485" y="104"/>
                  <a:pt x="491" y="107"/>
                  <a:pt x="493" y="109"/>
                </a:cubicBezTo>
                <a:cubicBezTo>
                  <a:pt x="495" y="111"/>
                  <a:pt x="497" y="114"/>
                  <a:pt x="497" y="117"/>
                </a:cubicBezTo>
                <a:cubicBezTo>
                  <a:pt x="497" y="126"/>
                  <a:pt x="491" y="131"/>
                  <a:pt x="479" y="131"/>
                </a:cubicBezTo>
                <a:cubicBezTo>
                  <a:pt x="470" y="131"/>
                  <a:pt x="462" y="128"/>
                  <a:pt x="454" y="122"/>
                </a:cubicBezTo>
                <a:cubicBezTo>
                  <a:pt x="454" y="138"/>
                  <a:pt x="454" y="138"/>
                  <a:pt x="454" y="138"/>
                </a:cubicBezTo>
                <a:cubicBezTo>
                  <a:pt x="461" y="142"/>
                  <a:pt x="469" y="143"/>
                  <a:pt x="478" y="143"/>
                </a:cubicBezTo>
                <a:cubicBezTo>
                  <a:pt x="488" y="143"/>
                  <a:pt x="496" y="141"/>
                  <a:pt x="503" y="136"/>
                </a:cubicBezTo>
                <a:cubicBezTo>
                  <a:pt x="509" y="131"/>
                  <a:pt x="512" y="124"/>
                  <a:pt x="512" y="116"/>
                </a:cubicBezTo>
                <a:cubicBezTo>
                  <a:pt x="512" y="110"/>
                  <a:pt x="510" y="104"/>
                  <a:pt x="507" y="100"/>
                </a:cubicBezTo>
                <a:close/>
                <a:moveTo>
                  <a:pt x="606" y="58"/>
                </a:moveTo>
                <a:cubicBezTo>
                  <a:pt x="598" y="49"/>
                  <a:pt x="587" y="45"/>
                  <a:pt x="573" y="45"/>
                </a:cubicBezTo>
                <a:cubicBezTo>
                  <a:pt x="558" y="45"/>
                  <a:pt x="546" y="49"/>
                  <a:pt x="538" y="58"/>
                </a:cubicBezTo>
                <a:cubicBezTo>
                  <a:pt x="529" y="67"/>
                  <a:pt x="525" y="80"/>
                  <a:pt x="525" y="95"/>
                </a:cubicBezTo>
                <a:cubicBezTo>
                  <a:pt x="525" y="110"/>
                  <a:pt x="529" y="121"/>
                  <a:pt x="537" y="130"/>
                </a:cubicBezTo>
                <a:cubicBezTo>
                  <a:pt x="546" y="139"/>
                  <a:pt x="557" y="143"/>
                  <a:pt x="571" y="143"/>
                </a:cubicBezTo>
                <a:cubicBezTo>
                  <a:pt x="585" y="143"/>
                  <a:pt x="596" y="139"/>
                  <a:pt x="605" y="130"/>
                </a:cubicBezTo>
                <a:cubicBezTo>
                  <a:pt x="613" y="121"/>
                  <a:pt x="618" y="109"/>
                  <a:pt x="618" y="94"/>
                </a:cubicBezTo>
                <a:cubicBezTo>
                  <a:pt x="618" y="79"/>
                  <a:pt x="614" y="67"/>
                  <a:pt x="606" y="58"/>
                </a:cubicBezTo>
                <a:close/>
                <a:moveTo>
                  <a:pt x="594" y="121"/>
                </a:moveTo>
                <a:cubicBezTo>
                  <a:pt x="589" y="128"/>
                  <a:pt x="582" y="131"/>
                  <a:pt x="572" y="131"/>
                </a:cubicBezTo>
                <a:cubicBezTo>
                  <a:pt x="562" y="131"/>
                  <a:pt x="555" y="127"/>
                  <a:pt x="549" y="121"/>
                </a:cubicBezTo>
                <a:cubicBezTo>
                  <a:pt x="543" y="115"/>
                  <a:pt x="540" y="106"/>
                  <a:pt x="540" y="95"/>
                </a:cubicBezTo>
                <a:cubicBezTo>
                  <a:pt x="540" y="83"/>
                  <a:pt x="543" y="74"/>
                  <a:pt x="549" y="67"/>
                </a:cubicBezTo>
                <a:cubicBezTo>
                  <a:pt x="554" y="61"/>
                  <a:pt x="562" y="58"/>
                  <a:pt x="572" y="58"/>
                </a:cubicBezTo>
                <a:cubicBezTo>
                  <a:pt x="582" y="58"/>
                  <a:pt x="589" y="61"/>
                  <a:pt x="594" y="67"/>
                </a:cubicBezTo>
                <a:cubicBezTo>
                  <a:pt x="599" y="73"/>
                  <a:pt x="602" y="83"/>
                  <a:pt x="602" y="94"/>
                </a:cubicBezTo>
                <a:cubicBezTo>
                  <a:pt x="602" y="106"/>
                  <a:pt x="600" y="115"/>
                  <a:pt x="594" y="121"/>
                </a:cubicBezTo>
                <a:close/>
                <a:moveTo>
                  <a:pt x="682" y="2"/>
                </a:moveTo>
                <a:cubicBezTo>
                  <a:pt x="679" y="1"/>
                  <a:pt x="676" y="0"/>
                  <a:pt x="671" y="0"/>
                </a:cubicBezTo>
                <a:cubicBezTo>
                  <a:pt x="662" y="0"/>
                  <a:pt x="655" y="3"/>
                  <a:pt x="650" y="9"/>
                </a:cubicBezTo>
                <a:cubicBezTo>
                  <a:pt x="644" y="15"/>
                  <a:pt x="641" y="22"/>
                  <a:pt x="641" y="32"/>
                </a:cubicBezTo>
                <a:cubicBezTo>
                  <a:pt x="641" y="47"/>
                  <a:pt x="641" y="47"/>
                  <a:pt x="641" y="47"/>
                </a:cubicBezTo>
                <a:cubicBezTo>
                  <a:pt x="625" y="47"/>
                  <a:pt x="625" y="47"/>
                  <a:pt x="625" y="47"/>
                </a:cubicBezTo>
                <a:cubicBezTo>
                  <a:pt x="625" y="60"/>
                  <a:pt x="625" y="60"/>
                  <a:pt x="625" y="60"/>
                </a:cubicBezTo>
                <a:cubicBezTo>
                  <a:pt x="641" y="60"/>
                  <a:pt x="641" y="60"/>
                  <a:pt x="641" y="60"/>
                </a:cubicBezTo>
                <a:cubicBezTo>
                  <a:pt x="641" y="141"/>
                  <a:pt x="641" y="141"/>
                  <a:pt x="641" y="141"/>
                </a:cubicBezTo>
                <a:cubicBezTo>
                  <a:pt x="656" y="141"/>
                  <a:pt x="656" y="141"/>
                  <a:pt x="656" y="141"/>
                </a:cubicBezTo>
                <a:cubicBezTo>
                  <a:pt x="656" y="60"/>
                  <a:pt x="656" y="60"/>
                  <a:pt x="656" y="60"/>
                </a:cubicBezTo>
                <a:cubicBezTo>
                  <a:pt x="678" y="60"/>
                  <a:pt x="678" y="60"/>
                  <a:pt x="678" y="60"/>
                </a:cubicBezTo>
                <a:cubicBezTo>
                  <a:pt x="678" y="47"/>
                  <a:pt x="678" y="47"/>
                  <a:pt x="678" y="47"/>
                </a:cubicBezTo>
                <a:cubicBezTo>
                  <a:pt x="656" y="47"/>
                  <a:pt x="656" y="47"/>
                  <a:pt x="656" y="47"/>
                </a:cubicBezTo>
                <a:cubicBezTo>
                  <a:pt x="656" y="33"/>
                  <a:pt x="656" y="33"/>
                  <a:pt x="656" y="33"/>
                </a:cubicBezTo>
                <a:cubicBezTo>
                  <a:pt x="656" y="19"/>
                  <a:pt x="661" y="13"/>
                  <a:pt x="672" y="13"/>
                </a:cubicBezTo>
                <a:cubicBezTo>
                  <a:pt x="676" y="13"/>
                  <a:pt x="679" y="14"/>
                  <a:pt x="682" y="15"/>
                </a:cubicBezTo>
                <a:cubicBezTo>
                  <a:pt x="682" y="2"/>
                  <a:pt x="682" y="2"/>
                  <a:pt x="682" y="2"/>
                </a:cubicBezTo>
                <a:close/>
                <a:moveTo>
                  <a:pt x="740" y="127"/>
                </a:moveTo>
                <a:cubicBezTo>
                  <a:pt x="737" y="129"/>
                  <a:pt x="734" y="130"/>
                  <a:pt x="730" y="130"/>
                </a:cubicBezTo>
                <a:cubicBezTo>
                  <a:pt x="725" y="130"/>
                  <a:pt x="721" y="129"/>
                  <a:pt x="719" y="126"/>
                </a:cubicBezTo>
                <a:cubicBezTo>
                  <a:pt x="717" y="124"/>
                  <a:pt x="716" y="119"/>
                  <a:pt x="716" y="113"/>
                </a:cubicBezTo>
                <a:cubicBezTo>
                  <a:pt x="716" y="60"/>
                  <a:pt x="716" y="60"/>
                  <a:pt x="716" y="60"/>
                </a:cubicBezTo>
                <a:cubicBezTo>
                  <a:pt x="740" y="60"/>
                  <a:pt x="740" y="60"/>
                  <a:pt x="740" y="60"/>
                </a:cubicBezTo>
                <a:cubicBezTo>
                  <a:pt x="740" y="47"/>
                  <a:pt x="740" y="47"/>
                  <a:pt x="740" y="47"/>
                </a:cubicBezTo>
                <a:cubicBezTo>
                  <a:pt x="716" y="47"/>
                  <a:pt x="716" y="47"/>
                  <a:pt x="716" y="47"/>
                </a:cubicBezTo>
                <a:cubicBezTo>
                  <a:pt x="716" y="19"/>
                  <a:pt x="716" y="19"/>
                  <a:pt x="716" y="19"/>
                </a:cubicBezTo>
                <a:cubicBezTo>
                  <a:pt x="701" y="24"/>
                  <a:pt x="701" y="24"/>
                  <a:pt x="701" y="24"/>
                </a:cubicBezTo>
                <a:cubicBezTo>
                  <a:pt x="701" y="47"/>
                  <a:pt x="701" y="47"/>
                  <a:pt x="701" y="47"/>
                </a:cubicBezTo>
                <a:cubicBezTo>
                  <a:pt x="685" y="47"/>
                  <a:pt x="685" y="47"/>
                  <a:pt x="685" y="47"/>
                </a:cubicBezTo>
                <a:cubicBezTo>
                  <a:pt x="685" y="60"/>
                  <a:pt x="685" y="60"/>
                  <a:pt x="685" y="60"/>
                </a:cubicBezTo>
                <a:cubicBezTo>
                  <a:pt x="701" y="60"/>
                  <a:pt x="701" y="60"/>
                  <a:pt x="701" y="60"/>
                </a:cubicBezTo>
                <a:cubicBezTo>
                  <a:pt x="701" y="116"/>
                  <a:pt x="701" y="116"/>
                  <a:pt x="701" y="116"/>
                </a:cubicBezTo>
                <a:cubicBezTo>
                  <a:pt x="701" y="134"/>
                  <a:pt x="709" y="143"/>
                  <a:pt x="725" y="143"/>
                </a:cubicBezTo>
                <a:cubicBezTo>
                  <a:pt x="731" y="143"/>
                  <a:pt x="736" y="142"/>
                  <a:pt x="740" y="140"/>
                </a:cubicBezTo>
                <a:cubicBezTo>
                  <a:pt x="740" y="127"/>
                  <a:pt x="740" y="127"/>
                  <a:pt x="740" y="127"/>
                </a:cubicBezTo>
                <a:close/>
                <a:moveTo>
                  <a:pt x="865" y="97"/>
                </a:moveTo>
                <a:cubicBezTo>
                  <a:pt x="861" y="88"/>
                  <a:pt x="857" y="83"/>
                  <a:pt x="852" y="81"/>
                </a:cubicBezTo>
                <a:cubicBezTo>
                  <a:pt x="852" y="81"/>
                  <a:pt x="852" y="81"/>
                  <a:pt x="852" y="81"/>
                </a:cubicBezTo>
                <a:cubicBezTo>
                  <a:pt x="861" y="79"/>
                  <a:pt x="868" y="75"/>
                  <a:pt x="873" y="68"/>
                </a:cubicBezTo>
                <a:cubicBezTo>
                  <a:pt x="878" y="62"/>
                  <a:pt x="881" y="54"/>
                  <a:pt x="881" y="45"/>
                </a:cubicBezTo>
                <a:cubicBezTo>
                  <a:pt x="881" y="34"/>
                  <a:pt x="878" y="25"/>
                  <a:pt x="870" y="19"/>
                </a:cubicBezTo>
                <a:cubicBezTo>
                  <a:pt x="863" y="13"/>
                  <a:pt x="854" y="10"/>
                  <a:pt x="841" y="10"/>
                </a:cubicBezTo>
                <a:cubicBezTo>
                  <a:pt x="802" y="10"/>
                  <a:pt x="802" y="10"/>
                  <a:pt x="802" y="10"/>
                </a:cubicBezTo>
                <a:cubicBezTo>
                  <a:pt x="802" y="141"/>
                  <a:pt x="802" y="141"/>
                  <a:pt x="802" y="141"/>
                </a:cubicBezTo>
                <a:cubicBezTo>
                  <a:pt x="817" y="141"/>
                  <a:pt x="817" y="141"/>
                  <a:pt x="817" y="141"/>
                </a:cubicBezTo>
                <a:cubicBezTo>
                  <a:pt x="817" y="85"/>
                  <a:pt x="817" y="85"/>
                  <a:pt x="817" y="85"/>
                </a:cubicBezTo>
                <a:cubicBezTo>
                  <a:pt x="831" y="85"/>
                  <a:pt x="831" y="85"/>
                  <a:pt x="831" y="85"/>
                </a:cubicBezTo>
                <a:cubicBezTo>
                  <a:pt x="839" y="85"/>
                  <a:pt x="846" y="91"/>
                  <a:pt x="851" y="102"/>
                </a:cubicBezTo>
                <a:cubicBezTo>
                  <a:pt x="868" y="141"/>
                  <a:pt x="868" y="141"/>
                  <a:pt x="868" y="141"/>
                </a:cubicBezTo>
                <a:cubicBezTo>
                  <a:pt x="886" y="141"/>
                  <a:pt x="886" y="141"/>
                  <a:pt x="886" y="141"/>
                </a:cubicBezTo>
                <a:cubicBezTo>
                  <a:pt x="865" y="97"/>
                  <a:pt x="865" y="97"/>
                  <a:pt x="865" y="97"/>
                </a:cubicBezTo>
                <a:close/>
                <a:moveTo>
                  <a:pt x="857" y="64"/>
                </a:moveTo>
                <a:cubicBezTo>
                  <a:pt x="852" y="69"/>
                  <a:pt x="846" y="71"/>
                  <a:pt x="837" y="71"/>
                </a:cubicBezTo>
                <a:cubicBezTo>
                  <a:pt x="817" y="71"/>
                  <a:pt x="817" y="71"/>
                  <a:pt x="817" y="71"/>
                </a:cubicBezTo>
                <a:cubicBezTo>
                  <a:pt x="817" y="23"/>
                  <a:pt x="817" y="23"/>
                  <a:pt x="817" y="23"/>
                </a:cubicBezTo>
                <a:cubicBezTo>
                  <a:pt x="838" y="23"/>
                  <a:pt x="838" y="23"/>
                  <a:pt x="838" y="23"/>
                </a:cubicBezTo>
                <a:cubicBezTo>
                  <a:pt x="847" y="23"/>
                  <a:pt x="854" y="25"/>
                  <a:pt x="858" y="29"/>
                </a:cubicBezTo>
                <a:cubicBezTo>
                  <a:pt x="863" y="33"/>
                  <a:pt x="865" y="39"/>
                  <a:pt x="865" y="46"/>
                </a:cubicBezTo>
                <a:cubicBezTo>
                  <a:pt x="865" y="53"/>
                  <a:pt x="862" y="59"/>
                  <a:pt x="857" y="64"/>
                </a:cubicBezTo>
                <a:close/>
                <a:moveTo>
                  <a:pt x="981" y="90"/>
                </a:moveTo>
                <a:cubicBezTo>
                  <a:pt x="981" y="76"/>
                  <a:pt x="977" y="65"/>
                  <a:pt x="971" y="57"/>
                </a:cubicBezTo>
                <a:cubicBezTo>
                  <a:pt x="964" y="49"/>
                  <a:pt x="954" y="45"/>
                  <a:pt x="942" y="45"/>
                </a:cubicBezTo>
                <a:cubicBezTo>
                  <a:pt x="934" y="45"/>
                  <a:pt x="927" y="47"/>
                  <a:pt x="920" y="51"/>
                </a:cubicBezTo>
                <a:cubicBezTo>
                  <a:pt x="913" y="55"/>
                  <a:pt x="908" y="61"/>
                  <a:pt x="904" y="69"/>
                </a:cubicBezTo>
                <a:cubicBezTo>
                  <a:pt x="901" y="77"/>
                  <a:pt x="899" y="85"/>
                  <a:pt x="899" y="95"/>
                </a:cubicBezTo>
                <a:cubicBezTo>
                  <a:pt x="899" y="110"/>
                  <a:pt x="903" y="122"/>
                  <a:pt x="910" y="130"/>
                </a:cubicBezTo>
                <a:cubicBezTo>
                  <a:pt x="918" y="139"/>
                  <a:pt x="928" y="143"/>
                  <a:pt x="941" y="143"/>
                </a:cubicBezTo>
                <a:cubicBezTo>
                  <a:pt x="955" y="143"/>
                  <a:pt x="966" y="140"/>
                  <a:pt x="974" y="134"/>
                </a:cubicBezTo>
                <a:cubicBezTo>
                  <a:pt x="974" y="120"/>
                  <a:pt x="974" y="120"/>
                  <a:pt x="974" y="120"/>
                </a:cubicBezTo>
                <a:cubicBezTo>
                  <a:pt x="965" y="127"/>
                  <a:pt x="956" y="131"/>
                  <a:pt x="945" y="131"/>
                </a:cubicBezTo>
                <a:cubicBezTo>
                  <a:pt x="936" y="131"/>
                  <a:pt x="928" y="128"/>
                  <a:pt x="923" y="122"/>
                </a:cubicBezTo>
                <a:cubicBezTo>
                  <a:pt x="917" y="117"/>
                  <a:pt x="915" y="109"/>
                  <a:pt x="914" y="98"/>
                </a:cubicBezTo>
                <a:cubicBezTo>
                  <a:pt x="981" y="98"/>
                  <a:pt x="981" y="98"/>
                  <a:pt x="981" y="98"/>
                </a:cubicBezTo>
                <a:cubicBezTo>
                  <a:pt x="981" y="90"/>
                  <a:pt x="981" y="90"/>
                  <a:pt x="981" y="90"/>
                </a:cubicBezTo>
                <a:close/>
                <a:moveTo>
                  <a:pt x="915" y="85"/>
                </a:moveTo>
                <a:cubicBezTo>
                  <a:pt x="916" y="77"/>
                  <a:pt x="919" y="70"/>
                  <a:pt x="924" y="65"/>
                </a:cubicBezTo>
                <a:cubicBezTo>
                  <a:pt x="929" y="60"/>
                  <a:pt x="935" y="58"/>
                  <a:pt x="942" y="58"/>
                </a:cubicBezTo>
                <a:cubicBezTo>
                  <a:pt x="949" y="58"/>
                  <a:pt x="955" y="60"/>
                  <a:pt x="959" y="65"/>
                </a:cubicBezTo>
                <a:cubicBezTo>
                  <a:pt x="963" y="70"/>
                  <a:pt x="965" y="76"/>
                  <a:pt x="965" y="85"/>
                </a:cubicBezTo>
                <a:cubicBezTo>
                  <a:pt x="915" y="85"/>
                  <a:pt x="915" y="85"/>
                  <a:pt x="915" y="85"/>
                </a:cubicBezTo>
                <a:close/>
                <a:moveTo>
                  <a:pt x="1047" y="100"/>
                </a:moveTo>
                <a:cubicBezTo>
                  <a:pt x="1043" y="96"/>
                  <a:pt x="1037" y="92"/>
                  <a:pt x="1028" y="88"/>
                </a:cubicBezTo>
                <a:cubicBezTo>
                  <a:pt x="1021" y="85"/>
                  <a:pt x="1016" y="83"/>
                  <a:pt x="1014" y="80"/>
                </a:cubicBezTo>
                <a:cubicBezTo>
                  <a:pt x="1011" y="78"/>
                  <a:pt x="1010" y="75"/>
                  <a:pt x="1010" y="71"/>
                </a:cubicBezTo>
                <a:cubicBezTo>
                  <a:pt x="1010" y="67"/>
                  <a:pt x="1012" y="64"/>
                  <a:pt x="1015" y="61"/>
                </a:cubicBezTo>
                <a:cubicBezTo>
                  <a:pt x="1018" y="59"/>
                  <a:pt x="1022" y="58"/>
                  <a:pt x="1027" y="58"/>
                </a:cubicBezTo>
                <a:cubicBezTo>
                  <a:pt x="1035" y="58"/>
                  <a:pt x="1042" y="60"/>
                  <a:pt x="1048" y="64"/>
                </a:cubicBezTo>
                <a:cubicBezTo>
                  <a:pt x="1048" y="49"/>
                  <a:pt x="1048" y="49"/>
                  <a:pt x="1048" y="49"/>
                </a:cubicBezTo>
                <a:cubicBezTo>
                  <a:pt x="1042" y="46"/>
                  <a:pt x="1035" y="45"/>
                  <a:pt x="1028" y="45"/>
                </a:cubicBezTo>
                <a:cubicBezTo>
                  <a:pt x="1018" y="45"/>
                  <a:pt x="1010" y="47"/>
                  <a:pt x="1004" y="53"/>
                </a:cubicBezTo>
                <a:cubicBezTo>
                  <a:pt x="998" y="58"/>
                  <a:pt x="995" y="64"/>
                  <a:pt x="995" y="72"/>
                </a:cubicBezTo>
                <a:cubicBezTo>
                  <a:pt x="995" y="79"/>
                  <a:pt x="996" y="84"/>
                  <a:pt x="1000" y="88"/>
                </a:cubicBezTo>
                <a:cubicBezTo>
                  <a:pt x="1003" y="92"/>
                  <a:pt x="1009" y="96"/>
                  <a:pt x="1017" y="100"/>
                </a:cubicBezTo>
                <a:cubicBezTo>
                  <a:pt x="1026" y="104"/>
                  <a:pt x="1031" y="107"/>
                  <a:pt x="1033" y="109"/>
                </a:cubicBezTo>
                <a:cubicBezTo>
                  <a:pt x="1036" y="111"/>
                  <a:pt x="1037" y="114"/>
                  <a:pt x="1037" y="117"/>
                </a:cubicBezTo>
                <a:cubicBezTo>
                  <a:pt x="1037" y="126"/>
                  <a:pt x="1031" y="131"/>
                  <a:pt x="1019" y="131"/>
                </a:cubicBezTo>
                <a:cubicBezTo>
                  <a:pt x="1010" y="131"/>
                  <a:pt x="1002" y="128"/>
                  <a:pt x="994" y="122"/>
                </a:cubicBezTo>
                <a:cubicBezTo>
                  <a:pt x="994" y="138"/>
                  <a:pt x="994" y="138"/>
                  <a:pt x="994" y="138"/>
                </a:cubicBezTo>
                <a:cubicBezTo>
                  <a:pt x="1001" y="142"/>
                  <a:pt x="1009" y="143"/>
                  <a:pt x="1018" y="143"/>
                </a:cubicBezTo>
                <a:cubicBezTo>
                  <a:pt x="1028" y="143"/>
                  <a:pt x="1037" y="141"/>
                  <a:pt x="1043" y="136"/>
                </a:cubicBezTo>
                <a:cubicBezTo>
                  <a:pt x="1049" y="131"/>
                  <a:pt x="1052" y="124"/>
                  <a:pt x="1052" y="116"/>
                </a:cubicBezTo>
                <a:cubicBezTo>
                  <a:pt x="1052" y="110"/>
                  <a:pt x="1050" y="104"/>
                  <a:pt x="1047" y="100"/>
                </a:cubicBezTo>
                <a:close/>
                <a:moveTo>
                  <a:pt x="1147" y="90"/>
                </a:moveTo>
                <a:cubicBezTo>
                  <a:pt x="1147" y="76"/>
                  <a:pt x="1144" y="65"/>
                  <a:pt x="1137" y="57"/>
                </a:cubicBezTo>
                <a:cubicBezTo>
                  <a:pt x="1130" y="49"/>
                  <a:pt x="1121" y="45"/>
                  <a:pt x="1108" y="45"/>
                </a:cubicBezTo>
                <a:cubicBezTo>
                  <a:pt x="1100" y="45"/>
                  <a:pt x="1093" y="47"/>
                  <a:pt x="1086" y="51"/>
                </a:cubicBezTo>
                <a:cubicBezTo>
                  <a:pt x="1080" y="55"/>
                  <a:pt x="1075" y="61"/>
                  <a:pt x="1071" y="69"/>
                </a:cubicBezTo>
                <a:cubicBezTo>
                  <a:pt x="1067" y="77"/>
                  <a:pt x="1065" y="85"/>
                  <a:pt x="1065" y="95"/>
                </a:cubicBezTo>
                <a:cubicBezTo>
                  <a:pt x="1065" y="110"/>
                  <a:pt x="1069" y="122"/>
                  <a:pt x="1076" y="130"/>
                </a:cubicBezTo>
                <a:cubicBezTo>
                  <a:pt x="1084" y="139"/>
                  <a:pt x="1094" y="143"/>
                  <a:pt x="1108" y="143"/>
                </a:cubicBezTo>
                <a:cubicBezTo>
                  <a:pt x="1121" y="143"/>
                  <a:pt x="1132" y="140"/>
                  <a:pt x="1141" y="134"/>
                </a:cubicBezTo>
                <a:cubicBezTo>
                  <a:pt x="1141" y="120"/>
                  <a:pt x="1141" y="120"/>
                  <a:pt x="1141" y="120"/>
                </a:cubicBezTo>
                <a:cubicBezTo>
                  <a:pt x="1132" y="127"/>
                  <a:pt x="1122" y="131"/>
                  <a:pt x="1111" y="131"/>
                </a:cubicBezTo>
                <a:cubicBezTo>
                  <a:pt x="1102" y="131"/>
                  <a:pt x="1095" y="128"/>
                  <a:pt x="1089" y="122"/>
                </a:cubicBezTo>
                <a:cubicBezTo>
                  <a:pt x="1084" y="117"/>
                  <a:pt x="1081" y="109"/>
                  <a:pt x="1081" y="98"/>
                </a:cubicBezTo>
                <a:cubicBezTo>
                  <a:pt x="1147" y="98"/>
                  <a:pt x="1147" y="98"/>
                  <a:pt x="1147" y="98"/>
                </a:cubicBezTo>
                <a:cubicBezTo>
                  <a:pt x="1147" y="90"/>
                  <a:pt x="1147" y="90"/>
                  <a:pt x="1147" y="90"/>
                </a:cubicBezTo>
                <a:close/>
                <a:moveTo>
                  <a:pt x="1081" y="85"/>
                </a:moveTo>
                <a:cubicBezTo>
                  <a:pt x="1082" y="77"/>
                  <a:pt x="1085" y="70"/>
                  <a:pt x="1090" y="65"/>
                </a:cubicBezTo>
                <a:cubicBezTo>
                  <a:pt x="1095" y="60"/>
                  <a:pt x="1101" y="58"/>
                  <a:pt x="1108" y="58"/>
                </a:cubicBezTo>
                <a:cubicBezTo>
                  <a:pt x="1116" y="58"/>
                  <a:pt x="1121" y="60"/>
                  <a:pt x="1125" y="65"/>
                </a:cubicBezTo>
                <a:cubicBezTo>
                  <a:pt x="1130" y="70"/>
                  <a:pt x="1132" y="76"/>
                  <a:pt x="1132" y="85"/>
                </a:cubicBezTo>
                <a:cubicBezTo>
                  <a:pt x="1081" y="85"/>
                  <a:pt x="1081" y="85"/>
                  <a:pt x="1081" y="85"/>
                </a:cubicBezTo>
                <a:close/>
                <a:moveTo>
                  <a:pt x="1234" y="80"/>
                </a:moveTo>
                <a:cubicBezTo>
                  <a:pt x="1234" y="57"/>
                  <a:pt x="1223" y="45"/>
                  <a:pt x="1201" y="45"/>
                </a:cubicBezTo>
                <a:cubicBezTo>
                  <a:pt x="1196" y="45"/>
                  <a:pt x="1190" y="46"/>
                  <a:pt x="1183" y="48"/>
                </a:cubicBezTo>
                <a:cubicBezTo>
                  <a:pt x="1176" y="50"/>
                  <a:pt x="1172" y="52"/>
                  <a:pt x="1169" y="54"/>
                </a:cubicBezTo>
                <a:cubicBezTo>
                  <a:pt x="1169" y="69"/>
                  <a:pt x="1169" y="69"/>
                  <a:pt x="1169" y="69"/>
                </a:cubicBezTo>
                <a:cubicBezTo>
                  <a:pt x="1178" y="62"/>
                  <a:pt x="1188" y="58"/>
                  <a:pt x="1199" y="58"/>
                </a:cubicBezTo>
                <a:cubicBezTo>
                  <a:pt x="1212" y="58"/>
                  <a:pt x="1219" y="66"/>
                  <a:pt x="1219" y="82"/>
                </a:cubicBezTo>
                <a:cubicBezTo>
                  <a:pt x="1191" y="86"/>
                  <a:pt x="1191" y="86"/>
                  <a:pt x="1191" y="86"/>
                </a:cubicBezTo>
                <a:cubicBezTo>
                  <a:pt x="1170" y="88"/>
                  <a:pt x="1160" y="99"/>
                  <a:pt x="1160" y="116"/>
                </a:cubicBezTo>
                <a:cubicBezTo>
                  <a:pt x="1160" y="125"/>
                  <a:pt x="1162" y="131"/>
                  <a:pt x="1168" y="136"/>
                </a:cubicBezTo>
                <a:cubicBezTo>
                  <a:pt x="1173" y="141"/>
                  <a:pt x="1180" y="143"/>
                  <a:pt x="1190" y="143"/>
                </a:cubicBezTo>
                <a:cubicBezTo>
                  <a:pt x="1202" y="143"/>
                  <a:pt x="1212" y="138"/>
                  <a:pt x="1218" y="126"/>
                </a:cubicBezTo>
                <a:cubicBezTo>
                  <a:pt x="1219" y="126"/>
                  <a:pt x="1219" y="126"/>
                  <a:pt x="1219" y="126"/>
                </a:cubicBezTo>
                <a:cubicBezTo>
                  <a:pt x="1219" y="141"/>
                  <a:pt x="1219" y="141"/>
                  <a:pt x="1219" y="141"/>
                </a:cubicBezTo>
                <a:cubicBezTo>
                  <a:pt x="1234" y="141"/>
                  <a:pt x="1234" y="141"/>
                  <a:pt x="1234" y="141"/>
                </a:cubicBezTo>
                <a:cubicBezTo>
                  <a:pt x="1234" y="80"/>
                  <a:pt x="1234" y="80"/>
                  <a:pt x="1234" y="80"/>
                </a:cubicBezTo>
                <a:close/>
                <a:moveTo>
                  <a:pt x="1219" y="103"/>
                </a:moveTo>
                <a:cubicBezTo>
                  <a:pt x="1219" y="111"/>
                  <a:pt x="1216" y="117"/>
                  <a:pt x="1212" y="123"/>
                </a:cubicBezTo>
                <a:cubicBezTo>
                  <a:pt x="1207" y="128"/>
                  <a:pt x="1200" y="131"/>
                  <a:pt x="1193" y="131"/>
                </a:cubicBezTo>
                <a:cubicBezTo>
                  <a:pt x="1188" y="131"/>
                  <a:pt x="1183" y="129"/>
                  <a:pt x="1180" y="126"/>
                </a:cubicBezTo>
                <a:cubicBezTo>
                  <a:pt x="1177" y="124"/>
                  <a:pt x="1175" y="120"/>
                  <a:pt x="1175" y="115"/>
                </a:cubicBezTo>
                <a:cubicBezTo>
                  <a:pt x="1175" y="109"/>
                  <a:pt x="1177" y="105"/>
                  <a:pt x="1180" y="102"/>
                </a:cubicBezTo>
                <a:cubicBezTo>
                  <a:pt x="1183" y="100"/>
                  <a:pt x="1188" y="98"/>
                  <a:pt x="1196" y="97"/>
                </a:cubicBezTo>
                <a:cubicBezTo>
                  <a:pt x="1219" y="94"/>
                  <a:pt x="1219" y="94"/>
                  <a:pt x="1219" y="94"/>
                </a:cubicBezTo>
                <a:cubicBezTo>
                  <a:pt x="1219" y="103"/>
                  <a:pt x="1219" y="103"/>
                  <a:pt x="1219" y="103"/>
                </a:cubicBezTo>
                <a:close/>
                <a:moveTo>
                  <a:pt x="1309" y="47"/>
                </a:moveTo>
                <a:cubicBezTo>
                  <a:pt x="1307" y="46"/>
                  <a:pt x="1304" y="46"/>
                  <a:pt x="1300" y="46"/>
                </a:cubicBezTo>
                <a:cubicBezTo>
                  <a:pt x="1295" y="46"/>
                  <a:pt x="1290" y="47"/>
                  <a:pt x="1285" y="51"/>
                </a:cubicBezTo>
                <a:cubicBezTo>
                  <a:pt x="1281" y="55"/>
                  <a:pt x="1278" y="60"/>
                  <a:pt x="1276" y="67"/>
                </a:cubicBezTo>
                <a:cubicBezTo>
                  <a:pt x="1275" y="67"/>
                  <a:pt x="1275" y="67"/>
                  <a:pt x="1275" y="67"/>
                </a:cubicBezTo>
                <a:cubicBezTo>
                  <a:pt x="1275" y="47"/>
                  <a:pt x="1275" y="47"/>
                  <a:pt x="1275" y="47"/>
                </a:cubicBezTo>
                <a:cubicBezTo>
                  <a:pt x="1260" y="47"/>
                  <a:pt x="1260" y="47"/>
                  <a:pt x="1260" y="47"/>
                </a:cubicBezTo>
                <a:cubicBezTo>
                  <a:pt x="1260" y="141"/>
                  <a:pt x="1260" y="141"/>
                  <a:pt x="1260" y="141"/>
                </a:cubicBezTo>
                <a:cubicBezTo>
                  <a:pt x="1275" y="141"/>
                  <a:pt x="1275" y="141"/>
                  <a:pt x="1275" y="141"/>
                </a:cubicBezTo>
                <a:cubicBezTo>
                  <a:pt x="1275" y="93"/>
                  <a:pt x="1275" y="93"/>
                  <a:pt x="1275" y="93"/>
                </a:cubicBezTo>
                <a:cubicBezTo>
                  <a:pt x="1275" y="83"/>
                  <a:pt x="1277" y="75"/>
                  <a:pt x="1282" y="69"/>
                </a:cubicBezTo>
                <a:cubicBezTo>
                  <a:pt x="1286" y="63"/>
                  <a:pt x="1291" y="59"/>
                  <a:pt x="1298" y="59"/>
                </a:cubicBezTo>
                <a:cubicBezTo>
                  <a:pt x="1303" y="59"/>
                  <a:pt x="1307" y="60"/>
                  <a:pt x="1309" y="62"/>
                </a:cubicBezTo>
                <a:cubicBezTo>
                  <a:pt x="1309" y="47"/>
                  <a:pt x="1309" y="47"/>
                  <a:pt x="1309" y="47"/>
                </a:cubicBezTo>
                <a:close/>
                <a:moveTo>
                  <a:pt x="1385" y="123"/>
                </a:moveTo>
                <a:cubicBezTo>
                  <a:pt x="1378" y="128"/>
                  <a:pt x="1370" y="131"/>
                  <a:pt x="1362" y="131"/>
                </a:cubicBezTo>
                <a:cubicBezTo>
                  <a:pt x="1352" y="131"/>
                  <a:pt x="1344" y="127"/>
                  <a:pt x="1338" y="121"/>
                </a:cubicBezTo>
                <a:cubicBezTo>
                  <a:pt x="1333" y="115"/>
                  <a:pt x="1330" y="106"/>
                  <a:pt x="1330" y="95"/>
                </a:cubicBezTo>
                <a:cubicBezTo>
                  <a:pt x="1330" y="84"/>
                  <a:pt x="1333" y="75"/>
                  <a:pt x="1339" y="68"/>
                </a:cubicBezTo>
                <a:cubicBezTo>
                  <a:pt x="1345" y="61"/>
                  <a:pt x="1353" y="58"/>
                  <a:pt x="1363" y="58"/>
                </a:cubicBezTo>
                <a:cubicBezTo>
                  <a:pt x="1370" y="58"/>
                  <a:pt x="1378" y="60"/>
                  <a:pt x="1385" y="65"/>
                </a:cubicBezTo>
                <a:cubicBezTo>
                  <a:pt x="1385" y="50"/>
                  <a:pt x="1385" y="50"/>
                  <a:pt x="1385" y="50"/>
                </a:cubicBezTo>
                <a:cubicBezTo>
                  <a:pt x="1379" y="46"/>
                  <a:pt x="1371" y="45"/>
                  <a:pt x="1363" y="45"/>
                </a:cubicBezTo>
                <a:cubicBezTo>
                  <a:pt x="1348" y="45"/>
                  <a:pt x="1337" y="50"/>
                  <a:pt x="1328" y="59"/>
                </a:cubicBezTo>
                <a:cubicBezTo>
                  <a:pt x="1319" y="68"/>
                  <a:pt x="1314" y="81"/>
                  <a:pt x="1314" y="96"/>
                </a:cubicBezTo>
                <a:cubicBezTo>
                  <a:pt x="1314" y="105"/>
                  <a:pt x="1316" y="114"/>
                  <a:pt x="1320" y="121"/>
                </a:cubicBezTo>
                <a:cubicBezTo>
                  <a:pt x="1324" y="128"/>
                  <a:pt x="1329" y="134"/>
                  <a:pt x="1336" y="138"/>
                </a:cubicBezTo>
                <a:cubicBezTo>
                  <a:pt x="1343" y="142"/>
                  <a:pt x="1350" y="143"/>
                  <a:pt x="1359" y="143"/>
                </a:cubicBezTo>
                <a:cubicBezTo>
                  <a:pt x="1369" y="143"/>
                  <a:pt x="1378" y="141"/>
                  <a:pt x="1385" y="137"/>
                </a:cubicBezTo>
                <a:cubicBezTo>
                  <a:pt x="1385" y="123"/>
                  <a:pt x="1385" y="123"/>
                  <a:pt x="1385" y="123"/>
                </a:cubicBezTo>
                <a:close/>
                <a:moveTo>
                  <a:pt x="1484" y="83"/>
                </a:moveTo>
                <a:cubicBezTo>
                  <a:pt x="1484" y="58"/>
                  <a:pt x="1473" y="45"/>
                  <a:pt x="1452" y="45"/>
                </a:cubicBezTo>
                <a:cubicBezTo>
                  <a:pt x="1439" y="45"/>
                  <a:pt x="1428" y="51"/>
                  <a:pt x="1421" y="63"/>
                </a:cubicBezTo>
                <a:cubicBezTo>
                  <a:pt x="1421" y="63"/>
                  <a:pt x="1421" y="63"/>
                  <a:pt x="1421" y="63"/>
                </a:cubicBezTo>
                <a:cubicBezTo>
                  <a:pt x="1421" y="2"/>
                  <a:pt x="1421" y="2"/>
                  <a:pt x="1421" y="2"/>
                </a:cubicBezTo>
                <a:cubicBezTo>
                  <a:pt x="1406" y="2"/>
                  <a:pt x="1406" y="2"/>
                  <a:pt x="1406" y="2"/>
                </a:cubicBezTo>
                <a:cubicBezTo>
                  <a:pt x="1406" y="141"/>
                  <a:pt x="1406" y="141"/>
                  <a:pt x="1406" y="141"/>
                </a:cubicBezTo>
                <a:cubicBezTo>
                  <a:pt x="1421" y="141"/>
                  <a:pt x="1421" y="141"/>
                  <a:pt x="1421" y="141"/>
                </a:cubicBezTo>
                <a:cubicBezTo>
                  <a:pt x="1421" y="88"/>
                  <a:pt x="1421" y="88"/>
                  <a:pt x="1421" y="88"/>
                </a:cubicBezTo>
                <a:cubicBezTo>
                  <a:pt x="1421" y="79"/>
                  <a:pt x="1423" y="72"/>
                  <a:pt x="1428" y="66"/>
                </a:cubicBezTo>
                <a:cubicBezTo>
                  <a:pt x="1433" y="61"/>
                  <a:pt x="1439" y="58"/>
                  <a:pt x="1447" y="58"/>
                </a:cubicBezTo>
                <a:cubicBezTo>
                  <a:pt x="1461" y="58"/>
                  <a:pt x="1469" y="68"/>
                  <a:pt x="1469" y="87"/>
                </a:cubicBezTo>
                <a:cubicBezTo>
                  <a:pt x="1469" y="141"/>
                  <a:pt x="1469" y="141"/>
                  <a:pt x="1469" y="141"/>
                </a:cubicBezTo>
                <a:cubicBezTo>
                  <a:pt x="1484" y="141"/>
                  <a:pt x="1484" y="141"/>
                  <a:pt x="1484" y="141"/>
                </a:cubicBezTo>
                <a:cubicBezTo>
                  <a:pt x="1484" y="83"/>
                  <a:pt x="1484" y="83"/>
                  <a:pt x="1484" y="8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rcRect t="15586"/>
          <a:stretch>
            <a:fillRect/>
          </a:stretch>
        </p:blipFill>
        <p:spPr>
          <a:xfrm>
            <a:off x="-477273" y="0"/>
            <a:ext cx="6573273" cy="8093442"/>
          </a:xfrm>
          <a:custGeom>
            <a:avLst/>
            <a:gdLst>
              <a:gd name="connsiteX0" fmla="*/ 477273 w 6573273"/>
              <a:gd name="connsiteY0" fmla="*/ 0 h 8093442"/>
              <a:gd name="connsiteX1" fmla="*/ 6573273 w 6573273"/>
              <a:gd name="connsiteY1" fmla="*/ 0 h 8093442"/>
              <a:gd name="connsiteX2" fmla="*/ 6573273 w 6573273"/>
              <a:gd name="connsiteY2" fmla="*/ 6994525 h 8093442"/>
              <a:gd name="connsiteX3" fmla="*/ 477273 w 6573273"/>
              <a:gd name="connsiteY3" fmla="*/ 6994525 h 8093442"/>
              <a:gd name="connsiteX4" fmla="*/ 477273 w 6573273"/>
              <a:gd name="connsiteY4" fmla="*/ 8093442 h 8093442"/>
              <a:gd name="connsiteX5" fmla="*/ 0 w 6573273"/>
              <a:gd name="connsiteY5" fmla="*/ 8093442 h 8093442"/>
              <a:gd name="connsiteX6" fmla="*/ 0 w 6573273"/>
              <a:gd name="connsiteY6" fmla="*/ 4868863 h 8093442"/>
              <a:gd name="connsiteX7" fmla="*/ 477273 w 6573273"/>
              <a:gd name="connsiteY7" fmla="*/ 4868863 h 809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3273" h="8093442">
                <a:moveTo>
                  <a:pt x="477273" y="0"/>
                </a:moveTo>
                <a:lnTo>
                  <a:pt x="6573273" y="0"/>
                </a:lnTo>
                <a:lnTo>
                  <a:pt x="6573273" y="6994525"/>
                </a:lnTo>
                <a:lnTo>
                  <a:pt x="477273" y="6994525"/>
                </a:lnTo>
                <a:lnTo>
                  <a:pt x="477273" y="8093442"/>
                </a:lnTo>
                <a:lnTo>
                  <a:pt x="0" y="8093442"/>
                </a:lnTo>
                <a:lnTo>
                  <a:pt x="0" y="4868863"/>
                </a:lnTo>
                <a:lnTo>
                  <a:pt x="477273" y="4868863"/>
                </a:lnTo>
                <a:close/>
              </a:path>
            </a:pathLst>
          </a:custGeom>
          <a:noFill/>
          <a:ln>
            <a:noFill/>
          </a:ln>
        </p:spPr>
      </p:pic>
    </p:spTree>
    <p:extLst>
      <p:ext uri="{BB962C8B-B14F-4D97-AF65-F5344CB8AC3E}">
        <p14:creationId xmlns:p14="http://schemas.microsoft.com/office/powerpoint/2010/main" val="3796735475"/>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2" pos="288">
          <p15:clr>
            <a:srgbClr val="C35EA4"/>
          </p15:clr>
        </p15:guide>
        <p15:guide id="3" pos="7546">
          <p15:clr>
            <a:srgbClr val="C35EA4"/>
          </p15:clr>
        </p15:guide>
        <p15:guide id="4" orient="horz" pos="4104">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2-color Non-bulleted text_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004607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2407" b="31351"/>
          <a:stretch/>
        </p:blipFill>
        <p:spPr>
          <a:xfrm>
            <a:off x="-1" y="0"/>
            <a:ext cx="12436475" cy="6994526"/>
          </a:xfrm>
          <a:prstGeom prst="rect">
            <a:avLst/>
          </a:prstGeom>
          <a:noFill/>
          <a:ln>
            <a:noFill/>
          </a:ln>
        </p:spPr>
      </p:pic>
      <p:pic>
        <p:nvPicPr>
          <p:cNvPr id="3" name="Picture 2"/>
          <p:cNvPicPr>
            <a:picLocks noChangeAspect="1"/>
          </p:cNvPicPr>
          <p:nvPr userDrawn="1"/>
        </p:nvPicPr>
        <p:blipFill>
          <a:blip r:embed="rId3"/>
          <a:stretch>
            <a:fillRect/>
          </a:stretch>
        </p:blipFill>
        <p:spPr>
          <a:xfrm>
            <a:off x="495300" y="2488813"/>
            <a:ext cx="5580001" cy="551250"/>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10333038" y="6163073"/>
            <a:ext cx="1643341" cy="352027"/>
          </a:xfrm>
          <a:prstGeom prst="rect">
            <a:avLst/>
          </a:prstGeom>
        </p:spPr>
      </p:pic>
    </p:spTree>
    <p:extLst>
      <p:ext uri="{BB962C8B-B14F-4D97-AF65-F5344CB8AC3E}">
        <p14:creationId xmlns:p14="http://schemas.microsoft.com/office/powerpoint/2010/main" val="342297990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orient="horz" pos="4104">
          <p15:clr>
            <a:srgbClr val="C35EA4"/>
          </p15:clr>
        </p15:guide>
        <p15:guide id="3" pos="7546">
          <p15:clr>
            <a:srgbClr val="C35EA4"/>
          </p15:clr>
        </p15:guide>
        <p15:guide id="4" orient="horz" pos="302">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
        <p:nvSpPr>
          <p:cNvPr id="8" name="Freeform 5"/>
          <p:cNvSpPr>
            <a:spLocks noEditPoints="1"/>
          </p:cNvSpPr>
          <p:nvPr userDrawn="1"/>
        </p:nvSpPr>
        <p:spPr bwMode="auto">
          <a:xfrm>
            <a:off x="4846638" y="2622117"/>
            <a:ext cx="6626093" cy="650876"/>
          </a:xfrm>
          <a:custGeom>
            <a:avLst/>
            <a:gdLst>
              <a:gd name="T0" fmla="*/ 67 w 1484"/>
              <a:gd name="T1" fmla="*/ 117 h 143"/>
              <a:gd name="T2" fmla="*/ 15 w 1484"/>
              <a:gd name="T3" fmla="*/ 141 h 143"/>
              <a:gd name="T4" fmla="*/ 63 w 1484"/>
              <a:gd name="T5" fmla="*/ 141 h 143"/>
              <a:gd name="T6" fmla="*/ 119 w 1484"/>
              <a:gd name="T7" fmla="*/ 53 h 143"/>
              <a:gd name="T8" fmla="*/ 173 w 1484"/>
              <a:gd name="T9" fmla="*/ 4 h 143"/>
              <a:gd name="T10" fmla="*/ 180 w 1484"/>
              <a:gd name="T11" fmla="*/ 21 h 143"/>
              <a:gd name="T12" fmla="*/ 165 w 1484"/>
              <a:gd name="T13" fmla="*/ 141 h 143"/>
              <a:gd name="T14" fmla="*/ 226 w 1484"/>
              <a:gd name="T15" fmla="*/ 121 h 143"/>
              <a:gd name="T16" fmla="*/ 272 w 1484"/>
              <a:gd name="T17" fmla="*/ 50 h 143"/>
              <a:gd name="T18" fmla="*/ 223 w 1484"/>
              <a:gd name="T19" fmla="*/ 138 h 143"/>
              <a:gd name="T20" fmla="*/ 333 w 1484"/>
              <a:gd name="T21" fmla="*/ 46 h 143"/>
              <a:gd name="T22" fmla="*/ 293 w 1484"/>
              <a:gd name="T23" fmla="*/ 47 h 143"/>
              <a:gd name="T24" fmla="*/ 330 w 1484"/>
              <a:gd name="T25" fmla="*/ 59 h 143"/>
              <a:gd name="T26" fmla="*/ 359 w 1484"/>
              <a:gd name="T27" fmla="*/ 58 h 143"/>
              <a:gd name="T28" fmla="*/ 439 w 1484"/>
              <a:gd name="T29" fmla="*/ 94 h 143"/>
              <a:gd name="T30" fmla="*/ 362 w 1484"/>
              <a:gd name="T31" fmla="*/ 95 h 143"/>
              <a:gd name="T32" fmla="*/ 416 w 1484"/>
              <a:gd name="T33" fmla="*/ 121 h 143"/>
              <a:gd name="T34" fmla="*/ 474 w 1484"/>
              <a:gd name="T35" fmla="*/ 61 h 143"/>
              <a:gd name="T36" fmla="*/ 464 w 1484"/>
              <a:gd name="T37" fmla="*/ 53 h 143"/>
              <a:gd name="T38" fmla="*/ 497 w 1484"/>
              <a:gd name="T39" fmla="*/ 117 h 143"/>
              <a:gd name="T40" fmla="*/ 503 w 1484"/>
              <a:gd name="T41" fmla="*/ 136 h 143"/>
              <a:gd name="T42" fmla="*/ 538 w 1484"/>
              <a:gd name="T43" fmla="*/ 58 h 143"/>
              <a:gd name="T44" fmla="*/ 618 w 1484"/>
              <a:gd name="T45" fmla="*/ 94 h 143"/>
              <a:gd name="T46" fmla="*/ 540 w 1484"/>
              <a:gd name="T47" fmla="*/ 95 h 143"/>
              <a:gd name="T48" fmla="*/ 594 w 1484"/>
              <a:gd name="T49" fmla="*/ 121 h 143"/>
              <a:gd name="T50" fmla="*/ 641 w 1484"/>
              <a:gd name="T51" fmla="*/ 47 h 143"/>
              <a:gd name="T52" fmla="*/ 656 w 1484"/>
              <a:gd name="T53" fmla="*/ 141 h 143"/>
              <a:gd name="T54" fmla="*/ 656 w 1484"/>
              <a:gd name="T55" fmla="*/ 33 h 143"/>
              <a:gd name="T56" fmla="*/ 730 w 1484"/>
              <a:gd name="T57" fmla="*/ 130 h 143"/>
              <a:gd name="T58" fmla="*/ 740 w 1484"/>
              <a:gd name="T59" fmla="*/ 47 h 143"/>
              <a:gd name="T60" fmla="*/ 685 w 1484"/>
              <a:gd name="T61" fmla="*/ 47 h 143"/>
              <a:gd name="T62" fmla="*/ 740 w 1484"/>
              <a:gd name="T63" fmla="*/ 140 h 143"/>
              <a:gd name="T64" fmla="*/ 873 w 1484"/>
              <a:gd name="T65" fmla="*/ 68 h 143"/>
              <a:gd name="T66" fmla="*/ 802 w 1484"/>
              <a:gd name="T67" fmla="*/ 141 h 143"/>
              <a:gd name="T68" fmla="*/ 868 w 1484"/>
              <a:gd name="T69" fmla="*/ 141 h 143"/>
              <a:gd name="T70" fmla="*/ 817 w 1484"/>
              <a:gd name="T71" fmla="*/ 71 h 143"/>
              <a:gd name="T72" fmla="*/ 857 w 1484"/>
              <a:gd name="T73" fmla="*/ 64 h 143"/>
              <a:gd name="T74" fmla="*/ 904 w 1484"/>
              <a:gd name="T75" fmla="*/ 69 h 143"/>
              <a:gd name="T76" fmla="*/ 974 w 1484"/>
              <a:gd name="T77" fmla="*/ 120 h 143"/>
              <a:gd name="T78" fmla="*/ 981 w 1484"/>
              <a:gd name="T79" fmla="*/ 90 h 143"/>
              <a:gd name="T80" fmla="*/ 965 w 1484"/>
              <a:gd name="T81" fmla="*/ 85 h 143"/>
              <a:gd name="T82" fmla="*/ 1010 w 1484"/>
              <a:gd name="T83" fmla="*/ 71 h 143"/>
              <a:gd name="T84" fmla="*/ 1028 w 1484"/>
              <a:gd name="T85" fmla="*/ 45 h 143"/>
              <a:gd name="T86" fmla="*/ 1033 w 1484"/>
              <a:gd name="T87" fmla="*/ 109 h 143"/>
              <a:gd name="T88" fmla="*/ 1018 w 1484"/>
              <a:gd name="T89" fmla="*/ 143 h 143"/>
              <a:gd name="T90" fmla="*/ 1137 w 1484"/>
              <a:gd name="T91" fmla="*/ 57 h 143"/>
              <a:gd name="T92" fmla="*/ 1076 w 1484"/>
              <a:gd name="T93" fmla="*/ 130 h 143"/>
              <a:gd name="T94" fmla="*/ 1089 w 1484"/>
              <a:gd name="T95" fmla="*/ 122 h 143"/>
              <a:gd name="T96" fmla="*/ 1090 w 1484"/>
              <a:gd name="T97" fmla="*/ 65 h 143"/>
              <a:gd name="T98" fmla="*/ 1234 w 1484"/>
              <a:gd name="T99" fmla="*/ 80 h 143"/>
              <a:gd name="T100" fmla="*/ 1199 w 1484"/>
              <a:gd name="T101" fmla="*/ 58 h 143"/>
              <a:gd name="T102" fmla="*/ 1190 w 1484"/>
              <a:gd name="T103" fmla="*/ 143 h 143"/>
              <a:gd name="T104" fmla="*/ 1234 w 1484"/>
              <a:gd name="T105" fmla="*/ 80 h 143"/>
              <a:gd name="T106" fmla="*/ 1175 w 1484"/>
              <a:gd name="T107" fmla="*/ 115 h 143"/>
              <a:gd name="T108" fmla="*/ 1309 w 1484"/>
              <a:gd name="T109" fmla="*/ 47 h 143"/>
              <a:gd name="T110" fmla="*/ 1275 w 1484"/>
              <a:gd name="T111" fmla="*/ 47 h 143"/>
              <a:gd name="T112" fmla="*/ 1282 w 1484"/>
              <a:gd name="T113" fmla="*/ 69 h 143"/>
              <a:gd name="T114" fmla="*/ 1362 w 1484"/>
              <a:gd name="T115" fmla="*/ 131 h 143"/>
              <a:gd name="T116" fmla="*/ 1385 w 1484"/>
              <a:gd name="T117" fmla="*/ 65 h 143"/>
              <a:gd name="T118" fmla="*/ 1320 w 1484"/>
              <a:gd name="T119" fmla="*/ 121 h 143"/>
              <a:gd name="T120" fmla="*/ 1484 w 1484"/>
              <a:gd name="T121" fmla="*/ 83 h 143"/>
              <a:gd name="T122" fmla="*/ 1406 w 1484"/>
              <a:gd name="T123" fmla="*/ 2 h 143"/>
              <a:gd name="T124" fmla="*/ 1447 w 1484"/>
              <a:gd name="T125" fmla="*/ 5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4" h="143">
                <a:moveTo>
                  <a:pt x="134" y="10"/>
                </a:moveTo>
                <a:cubicBezTo>
                  <a:pt x="115" y="10"/>
                  <a:pt x="115" y="10"/>
                  <a:pt x="115" y="10"/>
                </a:cubicBezTo>
                <a:cubicBezTo>
                  <a:pt x="74" y="101"/>
                  <a:pt x="74" y="101"/>
                  <a:pt x="74" y="101"/>
                </a:cubicBezTo>
                <a:cubicBezTo>
                  <a:pt x="73" y="103"/>
                  <a:pt x="70" y="109"/>
                  <a:pt x="67" y="117"/>
                </a:cubicBezTo>
                <a:cubicBezTo>
                  <a:pt x="67" y="117"/>
                  <a:pt x="67" y="117"/>
                  <a:pt x="67" y="117"/>
                </a:cubicBezTo>
                <a:cubicBezTo>
                  <a:pt x="66" y="114"/>
                  <a:pt x="64" y="108"/>
                  <a:pt x="61" y="101"/>
                </a:cubicBezTo>
                <a:cubicBezTo>
                  <a:pt x="20" y="10"/>
                  <a:pt x="20" y="10"/>
                  <a:pt x="20" y="10"/>
                </a:cubicBezTo>
                <a:cubicBezTo>
                  <a:pt x="0" y="10"/>
                  <a:pt x="0" y="10"/>
                  <a:pt x="0" y="10"/>
                </a:cubicBezTo>
                <a:cubicBezTo>
                  <a:pt x="0" y="141"/>
                  <a:pt x="0" y="141"/>
                  <a:pt x="0" y="141"/>
                </a:cubicBezTo>
                <a:cubicBezTo>
                  <a:pt x="15" y="141"/>
                  <a:pt x="15" y="141"/>
                  <a:pt x="15" y="141"/>
                </a:cubicBezTo>
                <a:cubicBezTo>
                  <a:pt x="15" y="53"/>
                  <a:pt x="15" y="53"/>
                  <a:pt x="15" y="53"/>
                </a:cubicBezTo>
                <a:cubicBezTo>
                  <a:pt x="15" y="41"/>
                  <a:pt x="15" y="33"/>
                  <a:pt x="14" y="27"/>
                </a:cubicBezTo>
                <a:cubicBezTo>
                  <a:pt x="15" y="27"/>
                  <a:pt x="15" y="27"/>
                  <a:pt x="15" y="27"/>
                </a:cubicBezTo>
                <a:cubicBezTo>
                  <a:pt x="16" y="34"/>
                  <a:pt x="17" y="38"/>
                  <a:pt x="18" y="41"/>
                </a:cubicBezTo>
                <a:cubicBezTo>
                  <a:pt x="63" y="141"/>
                  <a:pt x="63" y="141"/>
                  <a:pt x="63" y="141"/>
                </a:cubicBezTo>
                <a:cubicBezTo>
                  <a:pt x="71" y="141"/>
                  <a:pt x="71" y="141"/>
                  <a:pt x="71" y="141"/>
                </a:cubicBezTo>
                <a:cubicBezTo>
                  <a:pt x="116" y="40"/>
                  <a:pt x="116" y="40"/>
                  <a:pt x="116" y="40"/>
                </a:cubicBezTo>
                <a:cubicBezTo>
                  <a:pt x="117" y="37"/>
                  <a:pt x="118" y="33"/>
                  <a:pt x="120" y="27"/>
                </a:cubicBezTo>
                <a:cubicBezTo>
                  <a:pt x="120" y="27"/>
                  <a:pt x="120" y="27"/>
                  <a:pt x="120" y="27"/>
                </a:cubicBezTo>
                <a:cubicBezTo>
                  <a:pt x="119" y="37"/>
                  <a:pt x="119" y="46"/>
                  <a:pt x="119" y="53"/>
                </a:cubicBezTo>
                <a:cubicBezTo>
                  <a:pt x="119" y="141"/>
                  <a:pt x="119" y="141"/>
                  <a:pt x="119" y="141"/>
                </a:cubicBezTo>
                <a:cubicBezTo>
                  <a:pt x="134" y="141"/>
                  <a:pt x="134" y="141"/>
                  <a:pt x="134" y="141"/>
                </a:cubicBezTo>
                <a:cubicBezTo>
                  <a:pt x="134" y="10"/>
                  <a:pt x="134" y="10"/>
                  <a:pt x="134" y="10"/>
                </a:cubicBezTo>
                <a:close/>
                <a:moveTo>
                  <a:pt x="180" y="7"/>
                </a:moveTo>
                <a:cubicBezTo>
                  <a:pt x="178" y="5"/>
                  <a:pt x="175" y="4"/>
                  <a:pt x="173" y="4"/>
                </a:cubicBezTo>
                <a:cubicBezTo>
                  <a:pt x="170" y="4"/>
                  <a:pt x="167" y="5"/>
                  <a:pt x="166" y="7"/>
                </a:cubicBezTo>
                <a:cubicBezTo>
                  <a:pt x="164" y="9"/>
                  <a:pt x="163" y="11"/>
                  <a:pt x="163" y="13"/>
                </a:cubicBezTo>
                <a:cubicBezTo>
                  <a:pt x="163" y="16"/>
                  <a:pt x="164" y="19"/>
                  <a:pt x="166" y="21"/>
                </a:cubicBezTo>
                <a:cubicBezTo>
                  <a:pt x="168" y="22"/>
                  <a:pt x="170" y="23"/>
                  <a:pt x="173" y="23"/>
                </a:cubicBezTo>
                <a:cubicBezTo>
                  <a:pt x="175" y="23"/>
                  <a:pt x="178" y="22"/>
                  <a:pt x="180" y="21"/>
                </a:cubicBezTo>
                <a:cubicBezTo>
                  <a:pt x="182" y="19"/>
                  <a:pt x="183" y="16"/>
                  <a:pt x="183" y="13"/>
                </a:cubicBezTo>
                <a:cubicBezTo>
                  <a:pt x="183" y="11"/>
                  <a:pt x="182" y="9"/>
                  <a:pt x="180" y="7"/>
                </a:cubicBezTo>
                <a:close/>
                <a:moveTo>
                  <a:pt x="180" y="47"/>
                </a:moveTo>
                <a:cubicBezTo>
                  <a:pt x="165" y="47"/>
                  <a:pt x="165" y="47"/>
                  <a:pt x="165" y="47"/>
                </a:cubicBezTo>
                <a:cubicBezTo>
                  <a:pt x="165" y="141"/>
                  <a:pt x="165" y="141"/>
                  <a:pt x="165" y="141"/>
                </a:cubicBezTo>
                <a:cubicBezTo>
                  <a:pt x="180" y="141"/>
                  <a:pt x="180" y="141"/>
                  <a:pt x="180" y="141"/>
                </a:cubicBezTo>
                <a:cubicBezTo>
                  <a:pt x="180" y="47"/>
                  <a:pt x="180" y="47"/>
                  <a:pt x="180" y="47"/>
                </a:cubicBezTo>
                <a:close/>
                <a:moveTo>
                  <a:pt x="272" y="123"/>
                </a:moveTo>
                <a:cubicBezTo>
                  <a:pt x="265" y="128"/>
                  <a:pt x="257" y="131"/>
                  <a:pt x="249" y="131"/>
                </a:cubicBezTo>
                <a:cubicBezTo>
                  <a:pt x="239" y="131"/>
                  <a:pt x="231" y="127"/>
                  <a:pt x="226" y="121"/>
                </a:cubicBezTo>
                <a:cubicBezTo>
                  <a:pt x="220" y="115"/>
                  <a:pt x="217" y="106"/>
                  <a:pt x="217" y="95"/>
                </a:cubicBezTo>
                <a:cubicBezTo>
                  <a:pt x="217" y="84"/>
                  <a:pt x="220" y="75"/>
                  <a:pt x="226" y="68"/>
                </a:cubicBezTo>
                <a:cubicBezTo>
                  <a:pt x="232" y="61"/>
                  <a:pt x="240" y="58"/>
                  <a:pt x="250" y="58"/>
                </a:cubicBezTo>
                <a:cubicBezTo>
                  <a:pt x="258" y="58"/>
                  <a:pt x="265" y="60"/>
                  <a:pt x="272" y="65"/>
                </a:cubicBezTo>
                <a:cubicBezTo>
                  <a:pt x="272" y="50"/>
                  <a:pt x="272" y="50"/>
                  <a:pt x="272" y="50"/>
                </a:cubicBezTo>
                <a:cubicBezTo>
                  <a:pt x="266" y="46"/>
                  <a:pt x="259" y="45"/>
                  <a:pt x="250" y="45"/>
                </a:cubicBezTo>
                <a:cubicBezTo>
                  <a:pt x="236" y="45"/>
                  <a:pt x="224" y="50"/>
                  <a:pt x="215" y="59"/>
                </a:cubicBezTo>
                <a:cubicBezTo>
                  <a:pt x="206" y="68"/>
                  <a:pt x="201" y="81"/>
                  <a:pt x="201" y="96"/>
                </a:cubicBezTo>
                <a:cubicBezTo>
                  <a:pt x="201" y="105"/>
                  <a:pt x="203" y="114"/>
                  <a:pt x="207" y="121"/>
                </a:cubicBezTo>
                <a:cubicBezTo>
                  <a:pt x="211" y="128"/>
                  <a:pt x="216" y="134"/>
                  <a:pt x="223" y="138"/>
                </a:cubicBezTo>
                <a:cubicBezTo>
                  <a:pt x="230" y="142"/>
                  <a:pt x="238" y="143"/>
                  <a:pt x="246" y="143"/>
                </a:cubicBezTo>
                <a:cubicBezTo>
                  <a:pt x="256" y="143"/>
                  <a:pt x="265" y="141"/>
                  <a:pt x="272" y="137"/>
                </a:cubicBezTo>
                <a:cubicBezTo>
                  <a:pt x="272" y="123"/>
                  <a:pt x="272" y="123"/>
                  <a:pt x="272" y="123"/>
                </a:cubicBezTo>
                <a:close/>
                <a:moveTo>
                  <a:pt x="342" y="47"/>
                </a:moveTo>
                <a:cubicBezTo>
                  <a:pt x="340" y="46"/>
                  <a:pt x="337" y="46"/>
                  <a:pt x="333" y="46"/>
                </a:cubicBezTo>
                <a:cubicBezTo>
                  <a:pt x="327" y="46"/>
                  <a:pt x="322" y="47"/>
                  <a:pt x="318" y="51"/>
                </a:cubicBezTo>
                <a:cubicBezTo>
                  <a:pt x="314" y="55"/>
                  <a:pt x="310" y="60"/>
                  <a:pt x="308" y="67"/>
                </a:cubicBezTo>
                <a:cubicBezTo>
                  <a:pt x="308" y="67"/>
                  <a:pt x="308" y="67"/>
                  <a:pt x="308" y="67"/>
                </a:cubicBezTo>
                <a:cubicBezTo>
                  <a:pt x="308" y="47"/>
                  <a:pt x="308" y="47"/>
                  <a:pt x="308" y="47"/>
                </a:cubicBezTo>
                <a:cubicBezTo>
                  <a:pt x="293" y="47"/>
                  <a:pt x="293" y="47"/>
                  <a:pt x="293" y="47"/>
                </a:cubicBezTo>
                <a:cubicBezTo>
                  <a:pt x="293" y="141"/>
                  <a:pt x="293" y="141"/>
                  <a:pt x="293" y="141"/>
                </a:cubicBezTo>
                <a:cubicBezTo>
                  <a:pt x="308" y="141"/>
                  <a:pt x="308" y="141"/>
                  <a:pt x="308" y="141"/>
                </a:cubicBezTo>
                <a:cubicBezTo>
                  <a:pt x="308" y="93"/>
                  <a:pt x="308" y="93"/>
                  <a:pt x="308" y="93"/>
                </a:cubicBezTo>
                <a:cubicBezTo>
                  <a:pt x="308" y="83"/>
                  <a:pt x="310" y="75"/>
                  <a:pt x="314" y="69"/>
                </a:cubicBezTo>
                <a:cubicBezTo>
                  <a:pt x="318" y="63"/>
                  <a:pt x="324" y="59"/>
                  <a:pt x="330" y="59"/>
                </a:cubicBezTo>
                <a:cubicBezTo>
                  <a:pt x="335" y="59"/>
                  <a:pt x="339" y="60"/>
                  <a:pt x="342" y="62"/>
                </a:cubicBezTo>
                <a:cubicBezTo>
                  <a:pt x="342" y="47"/>
                  <a:pt x="342" y="47"/>
                  <a:pt x="342" y="47"/>
                </a:cubicBezTo>
                <a:close/>
                <a:moveTo>
                  <a:pt x="427" y="58"/>
                </a:moveTo>
                <a:cubicBezTo>
                  <a:pt x="420" y="49"/>
                  <a:pt x="409" y="45"/>
                  <a:pt x="395" y="45"/>
                </a:cubicBezTo>
                <a:cubicBezTo>
                  <a:pt x="380" y="45"/>
                  <a:pt x="368" y="49"/>
                  <a:pt x="359" y="58"/>
                </a:cubicBezTo>
                <a:cubicBezTo>
                  <a:pt x="351" y="67"/>
                  <a:pt x="347" y="80"/>
                  <a:pt x="347" y="95"/>
                </a:cubicBezTo>
                <a:cubicBezTo>
                  <a:pt x="347" y="110"/>
                  <a:pt x="351" y="121"/>
                  <a:pt x="359" y="130"/>
                </a:cubicBezTo>
                <a:cubicBezTo>
                  <a:pt x="367" y="139"/>
                  <a:pt x="379" y="143"/>
                  <a:pt x="392" y="143"/>
                </a:cubicBezTo>
                <a:cubicBezTo>
                  <a:pt x="407" y="143"/>
                  <a:pt x="418" y="139"/>
                  <a:pt x="427" y="130"/>
                </a:cubicBezTo>
                <a:cubicBezTo>
                  <a:pt x="435" y="121"/>
                  <a:pt x="439" y="109"/>
                  <a:pt x="439" y="94"/>
                </a:cubicBezTo>
                <a:cubicBezTo>
                  <a:pt x="439" y="79"/>
                  <a:pt x="435" y="67"/>
                  <a:pt x="427" y="58"/>
                </a:cubicBezTo>
                <a:close/>
                <a:moveTo>
                  <a:pt x="416" y="121"/>
                </a:moveTo>
                <a:cubicBezTo>
                  <a:pt x="411" y="128"/>
                  <a:pt x="403" y="131"/>
                  <a:pt x="394" y="131"/>
                </a:cubicBezTo>
                <a:cubicBezTo>
                  <a:pt x="384" y="131"/>
                  <a:pt x="376" y="127"/>
                  <a:pt x="371" y="121"/>
                </a:cubicBezTo>
                <a:cubicBezTo>
                  <a:pt x="365" y="115"/>
                  <a:pt x="362" y="106"/>
                  <a:pt x="362" y="95"/>
                </a:cubicBezTo>
                <a:cubicBezTo>
                  <a:pt x="362" y="83"/>
                  <a:pt x="365" y="74"/>
                  <a:pt x="371" y="67"/>
                </a:cubicBezTo>
                <a:cubicBezTo>
                  <a:pt x="376" y="61"/>
                  <a:pt x="384" y="58"/>
                  <a:pt x="394" y="58"/>
                </a:cubicBezTo>
                <a:cubicBezTo>
                  <a:pt x="403" y="58"/>
                  <a:pt x="411" y="61"/>
                  <a:pt x="416" y="67"/>
                </a:cubicBezTo>
                <a:cubicBezTo>
                  <a:pt x="421" y="73"/>
                  <a:pt x="424" y="83"/>
                  <a:pt x="424" y="94"/>
                </a:cubicBezTo>
                <a:cubicBezTo>
                  <a:pt x="424" y="106"/>
                  <a:pt x="421" y="115"/>
                  <a:pt x="416" y="121"/>
                </a:cubicBezTo>
                <a:close/>
                <a:moveTo>
                  <a:pt x="507" y="100"/>
                </a:moveTo>
                <a:cubicBezTo>
                  <a:pt x="503" y="96"/>
                  <a:pt x="497" y="92"/>
                  <a:pt x="488" y="88"/>
                </a:cubicBezTo>
                <a:cubicBezTo>
                  <a:pt x="480" y="85"/>
                  <a:pt x="476" y="83"/>
                  <a:pt x="473" y="80"/>
                </a:cubicBezTo>
                <a:cubicBezTo>
                  <a:pt x="471" y="78"/>
                  <a:pt x="470" y="75"/>
                  <a:pt x="470" y="71"/>
                </a:cubicBezTo>
                <a:cubicBezTo>
                  <a:pt x="470" y="67"/>
                  <a:pt x="471" y="64"/>
                  <a:pt x="474" y="61"/>
                </a:cubicBezTo>
                <a:cubicBezTo>
                  <a:pt x="477" y="59"/>
                  <a:pt x="481" y="58"/>
                  <a:pt x="486" y="58"/>
                </a:cubicBezTo>
                <a:cubicBezTo>
                  <a:pt x="494" y="58"/>
                  <a:pt x="502" y="60"/>
                  <a:pt x="508" y="64"/>
                </a:cubicBezTo>
                <a:cubicBezTo>
                  <a:pt x="508" y="49"/>
                  <a:pt x="508" y="49"/>
                  <a:pt x="508" y="49"/>
                </a:cubicBezTo>
                <a:cubicBezTo>
                  <a:pt x="502" y="46"/>
                  <a:pt x="495" y="45"/>
                  <a:pt x="488" y="45"/>
                </a:cubicBezTo>
                <a:cubicBezTo>
                  <a:pt x="478" y="45"/>
                  <a:pt x="470" y="47"/>
                  <a:pt x="464" y="53"/>
                </a:cubicBezTo>
                <a:cubicBezTo>
                  <a:pt x="458" y="58"/>
                  <a:pt x="454" y="64"/>
                  <a:pt x="454" y="72"/>
                </a:cubicBezTo>
                <a:cubicBezTo>
                  <a:pt x="454" y="79"/>
                  <a:pt x="456" y="84"/>
                  <a:pt x="460" y="88"/>
                </a:cubicBezTo>
                <a:cubicBezTo>
                  <a:pt x="463" y="92"/>
                  <a:pt x="469" y="96"/>
                  <a:pt x="477" y="100"/>
                </a:cubicBezTo>
                <a:cubicBezTo>
                  <a:pt x="485" y="104"/>
                  <a:pt x="491" y="107"/>
                  <a:pt x="493" y="109"/>
                </a:cubicBezTo>
                <a:cubicBezTo>
                  <a:pt x="495" y="111"/>
                  <a:pt x="497" y="114"/>
                  <a:pt x="497" y="117"/>
                </a:cubicBezTo>
                <a:cubicBezTo>
                  <a:pt x="497" y="126"/>
                  <a:pt x="491" y="131"/>
                  <a:pt x="479" y="131"/>
                </a:cubicBezTo>
                <a:cubicBezTo>
                  <a:pt x="470" y="131"/>
                  <a:pt x="462" y="128"/>
                  <a:pt x="454" y="122"/>
                </a:cubicBezTo>
                <a:cubicBezTo>
                  <a:pt x="454" y="138"/>
                  <a:pt x="454" y="138"/>
                  <a:pt x="454" y="138"/>
                </a:cubicBezTo>
                <a:cubicBezTo>
                  <a:pt x="461" y="142"/>
                  <a:pt x="469" y="143"/>
                  <a:pt x="478" y="143"/>
                </a:cubicBezTo>
                <a:cubicBezTo>
                  <a:pt x="488" y="143"/>
                  <a:pt x="496" y="141"/>
                  <a:pt x="503" y="136"/>
                </a:cubicBezTo>
                <a:cubicBezTo>
                  <a:pt x="509" y="131"/>
                  <a:pt x="512" y="124"/>
                  <a:pt x="512" y="116"/>
                </a:cubicBezTo>
                <a:cubicBezTo>
                  <a:pt x="512" y="110"/>
                  <a:pt x="510" y="104"/>
                  <a:pt x="507" y="100"/>
                </a:cubicBezTo>
                <a:close/>
                <a:moveTo>
                  <a:pt x="606" y="58"/>
                </a:moveTo>
                <a:cubicBezTo>
                  <a:pt x="598" y="49"/>
                  <a:pt x="587" y="45"/>
                  <a:pt x="573" y="45"/>
                </a:cubicBezTo>
                <a:cubicBezTo>
                  <a:pt x="558" y="45"/>
                  <a:pt x="546" y="49"/>
                  <a:pt x="538" y="58"/>
                </a:cubicBezTo>
                <a:cubicBezTo>
                  <a:pt x="529" y="67"/>
                  <a:pt x="525" y="80"/>
                  <a:pt x="525" y="95"/>
                </a:cubicBezTo>
                <a:cubicBezTo>
                  <a:pt x="525" y="110"/>
                  <a:pt x="529" y="121"/>
                  <a:pt x="537" y="130"/>
                </a:cubicBezTo>
                <a:cubicBezTo>
                  <a:pt x="546" y="139"/>
                  <a:pt x="557" y="143"/>
                  <a:pt x="571" y="143"/>
                </a:cubicBezTo>
                <a:cubicBezTo>
                  <a:pt x="585" y="143"/>
                  <a:pt x="596" y="139"/>
                  <a:pt x="605" y="130"/>
                </a:cubicBezTo>
                <a:cubicBezTo>
                  <a:pt x="613" y="121"/>
                  <a:pt x="618" y="109"/>
                  <a:pt x="618" y="94"/>
                </a:cubicBezTo>
                <a:cubicBezTo>
                  <a:pt x="618" y="79"/>
                  <a:pt x="614" y="67"/>
                  <a:pt x="606" y="58"/>
                </a:cubicBezTo>
                <a:close/>
                <a:moveTo>
                  <a:pt x="594" y="121"/>
                </a:moveTo>
                <a:cubicBezTo>
                  <a:pt x="589" y="128"/>
                  <a:pt x="582" y="131"/>
                  <a:pt x="572" y="131"/>
                </a:cubicBezTo>
                <a:cubicBezTo>
                  <a:pt x="562" y="131"/>
                  <a:pt x="555" y="127"/>
                  <a:pt x="549" y="121"/>
                </a:cubicBezTo>
                <a:cubicBezTo>
                  <a:pt x="543" y="115"/>
                  <a:pt x="540" y="106"/>
                  <a:pt x="540" y="95"/>
                </a:cubicBezTo>
                <a:cubicBezTo>
                  <a:pt x="540" y="83"/>
                  <a:pt x="543" y="74"/>
                  <a:pt x="549" y="67"/>
                </a:cubicBezTo>
                <a:cubicBezTo>
                  <a:pt x="554" y="61"/>
                  <a:pt x="562" y="58"/>
                  <a:pt x="572" y="58"/>
                </a:cubicBezTo>
                <a:cubicBezTo>
                  <a:pt x="582" y="58"/>
                  <a:pt x="589" y="61"/>
                  <a:pt x="594" y="67"/>
                </a:cubicBezTo>
                <a:cubicBezTo>
                  <a:pt x="599" y="73"/>
                  <a:pt x="602" y="83"/>
                  <a:pt x="602" y="94"/>
                </a:cubicBezTo>
                <a:cubicBezTo>
                  <a:pt x="602" y="106"/>
                  <a:pt x="600" y="115"/>
                  <a:pt x="594" y="121"/>
                </a:cubicBezTo>
                <a:close/>
                <a:moveTo>
                  <a:pt x="682" y="2"/>
                </a:moveTo>
                <a:cubicBezTo>
                  <a:pt x="679" y="1"/>
                  <a:pt x="676" y="0"/>
                  <a:pt x="671" y="0"/>
                </a:cubicBezTo>
                <a:cubicBezTo>
                  <a:pt x="662" y="0"/>
                  <a:pt x="655" y="3"/>
                  <a:pt x="650" y="9"/>
                </a:cubicBezTo>
                <a:cubicBezTo>
                  <a:pt x="644" y="15"/>
                  <a:pt x="641" y="22"/>
                  <a:pt x="641" y="32"/>
                </a:cubicBezTo>
                <a:cubicBezTo>
                  <a:pt x="641" y="47"/>
                  <a:pt x="641" y="47"/>
                  <a:pt x="641" y="47"/>
                </a:cubicBezTo>
                <a:cubicBezTo>
                  <a:pt x="625" y="47"/>
                  <a:pt x="625" y="47"/>
                  <a:pt x="625" y="47"/>
                </a:cubicBezTo>
                <a:cubicBezTo>
                  <a:pt x="625" y="60"/>
                  <a:pt x="625" y="60"/>
                  <a:pt x="625" y="60"/>
                </a:cubicBezTo>
                <a:cubicBezTo>
                  <a:pt x="641" y="60"/>
                  <a:pt x="641" y="60"/>
                  <a:pt x="641" y="60"/>
                </a:cubicBezTo>
                <a:cubicBezTo>
                  <a:pt x="641" y="141"/>
                  <a:pt x="641" y="141"/>
                  <a:pt x="641" y="141"/>
                </a:cubicBezTo>
                <a:cubicBezTo>
                  <a:pt x="656" y="141"/>
                  <a:pt x="656" y="141"/>
                  <a:pt x="656" y="141"/>
                </a:cubicBezTo>
                <a:cubicBezTo>
                  <a:pt x="656" y="60"/>
                  <a:pt x="656" y="60"/>
                  <a:pt x="656" y="60"/>
                </a:cubicBezTo>
                <a:cubicBezTo>
                  <a:pt x="678" y="60"/>
                  <a:pt x="678" y="60"/>
                  <a:pt x="678" y="60"/>
                </a:cubicBezTo>
                <a:cubicBezTo>
                  <a:pt x="678" y="47"/>
                  <a:pt x="678" y="47"/>
                  <a:pt x="678" y="47"/>
                </a:cubicBezTo>
                <a:cubicBezTo>
                  <a:pt x="656" y="47"/>
                  <a:pt x="656" y="47"/>
                  <a:pt x="656" y="47"/>
                </a:cubicBezTo>
                <a:cubicBezTo>
                  <a:pt x="656" y="33"/>
                  <a:pt x="656" y="33"/>
                  <a:pt x="656" y="33"/>
                </a:cubicBezTo>
                <a:cubicBezTo>
                  <a:pt x="656" y="19"/>
                  <a:pt x="661" y="13"/>
                  <a:pt x="672" y="13"/>
                </a:cubicBezTo>
                <a:cubicBezTo>
                  <a:pt x="676" y="13"/>
                  <a:pt x="679" y="14"/>
                  <a:pt x="682" y="15"/>
                </a:cubicBezTo>
                <a:cubicBezTo>
                  <a:pt x="682" y="2"/>
                  <a:pt x="682" y="2"/>
                  <a:pt x="682" y="2"/>
                </a:cubicBezTo>
                <a:close/>
                <a:moveTo>
                  <a:pt x="740" y="127"/>
                </a:moveTo>
                <a:cubicBezTo>
                  <a:pt x="737" y="129"/>
                  <a:pt x="734" y="130"/>
                  <a:pt x="730" y="130"/>
                </a:cubicBezTo>
                <a:cubicBezTo>
                  <a:pt x="725" y="130"/>
                  <a:pt x="721" y="129"/>
                  <a:pt x="719" y="126"/>
                </a:cubicBezTo>
                <a:cubicBezTo>
                  <a:pt x="717" y="124"/>
                  <a:pt x="716" y="119"/>
                  <a:pt x="716" y="113"/>
                </a:cubicBezTo>
                <a:cubicBezTo>
                  <a:pt x="716" y="60"/>
                  <a:pt x="716" y="60"/>
                  <a:pt x="716" y="60"/>
                </a:cubicBezTo>
                <a:cubicBezTo>
                  <a:pt x="740" y="60"/>
                  <a:pt x="740" y="60"/>
                  <a:pt x="740" y="60"/>
                </a:cubicBezTo>
                <a:cubicBezTo>
                  <a:pt x="740" y="47"/>
                  <a:pt x="740" y="47"/>
                  <a:pt x="740" y="47"/>
                </a:cubicBezTo>
                <a:cubicBezTo>
                  <a:pt x="716" y="47"/>
                  <a:pt x="716" y="47"/>
                  <a:pt x="716" y="47"/>
                </a:cubicBezTo>
                <a:cubicBezTo>
                  <a:pt x="716" y="19"/>
                  <a:pt x="716" y="19"/>
                  <a:pt x="716" y="19"/>
                </a:cubicBezTo>
                <a:cubicBezTo>
                  <a:pt x="701" y="24"/>
                  <a:pt x="701" y="24"/>
                  <a:pt x="701" y="24"/>
                </a:cubicBezTo>
                <a:cubicBezTo>
                  <a:pt x="701" y="47"/>
                  <a:pt x="701" y="47"/>
                  <a:pt x="701" y="47"/>
                </a:cubicBezTo>
                <a:cubicBezTo>
                  <a:pt x="685" y="47"/>
                  <a:pt x="685" y="47"/>
                  <a:pt x="685" y="47"/>
                </a:cubicBezTo>
                <a:cubicBezTo>
                  <a:pt x="685" y="60"/>
                  <a:pt x="685" y="60"/>
                  <a:pt x="685" y="60"/>
                </a:cubicBezTo>
                <a:cubicBezTo>
                  <a:pt x="701" y="60"/>
                  <a:pt x="701" y="60"/>
                  <a:pt x="701" y="60"/>
                </a:cubicBezTo>
                <a:cubicBezTo>
                  <a:pt x="701" y="116"/>
                  <a:pt x="701" y="116"/>
                  <a:pt x="701" y="116"/>
                </a:cubicBezTo>
                <a:cubicBezTo>
                  <a:pt x="701" y="134"/>
                  <a:pt x="709" y="143"/>
                  <a:pt x="725" y="143"/>
                </a:cubicBezTo>
                <a:cubicBezTo>
                  <a:pt x="731" y="143"/>
                  <a:pt x="736" y="142"/>
                  <a:pt x="740" y="140"/>
                </a:cubicBezTo>
                <a:cubicBezTo>
                  <a:pt x="740" y="127"/>
                  <a:pt x="740" y="127"/>
                  <a:pt x="740" y="127"/>
                </a:cubicBezTo>
                <a:close/>
                <a:moveTo>
                  <a:pt x="865" y="97"/>
                </a:moveTo>
                <a:cubicBezTo>
                  <a:pt x="861" y="88"/>
                  <a:pt x="857" y="83"/>
                  <a:pt x="852" y="81"/>
                </a:cubicBezTo>
                <a:cubicBezTo>
                  <a:pt x="852" y="81"/>
                  <a:pt x="852" y="81"/>
                  <a:pt x="852" y="81"/>
                </a:cubicBezTo>
                <a:cubicBezTo>
                  <a:pt x="861" y="79"/>
                  <a:pt x="868" y="75"/>
                  <a:pt x="873" y="68"/>
                </a:cubicBezTo>
                <a:cubicBezTo>
                  <a:pt x="878" y="62"/>
                  <a:pt x="881" y="54"/>
                  <a:pt x="881" y="45"/>
                </a:cubicBezTo>
                <a:cubicBezTo>
                  <a:pt x="881" y="34"/>
                  <a:pt x="878" y="25"/>
                  <a:pt x="870" y="19"/>
                </a:cubicBezTo>
                <a:cubicBezTo>
                  <a:pt x="863" y="13"/>
                  <a:pt x="854" y="10"/>
                  <a:pt x="841" y="10"/>
                </a:cubicBezTo>
                <a:cubicBezTo>
                  <a:pt x="802" y="10"/>
                  <a:pt x="802" y="10"/>
                  <a:pt x="802" y="10"/>
                </a:cubicBezTo>
                <a:cubicBezTo>
                  <a:pt x="802" y="141"/>
                  <a:pt x="802" y="141"/>
                  <a:pt x="802" y="141"/>
                </a:cubicBezTo>
                <a:cubicBezTo>
                  <a:pt x="817" y="141"/>
                  <a:pt x="817" y="141"/>
                  <a:pt x="817" y="141"/>
                </a:cubicBezTo>
                <a:cubicBezTo>
                  <a:pt x="817" y="85"/>
                  <a:pt x="817" y="85"/>
                  <a:pt x="817" y="85"/>
                </a:cubicBezTo>
                <a:cubicBezTo>
                  <a:pt x="831" y="85"/>
                  <a:pt x="831" y="85"/>
                  <a:pt x="831" y="85"/>
                </a:cubicBezTo>
                <a:cubicBezTo>
                  <a:pt x="839" y="85"/>
                  <a:pt x="846" y="91"/>
                  <a:pt x="851" y="102"/>
                </a:cubicBezTo>
                <a:cubicBezTo>
                  <a:pt x="868" y="141"/>
                  <a:pt x="868" y="141"/>
                  <a:pt x="868" y="141"/>
                </a:cubicBezTo>
                <a:cubicBezTo>
                  <a:pt x="886" y="141"/>
                  <a:pt x="886" y="141"/>
                  <a:pt x="886" y="141"/>
                </a:cubicBezTo>
                <a:cubicBezTo>
                  <a:pt x="865" y="97"/>
                  <a:pt x="865" y="97"/>
                  <a:pt x="865" y="97"/>
                </a:cubicBezTo>
                <a:close/>
                <a:moveTo>
                  <a:pt x="857" y="64"/>
                </a:moveTo>
                <a:cubicBezTo>
                  <a:pt x="852" y="69"/>
                  <a:pt x="846" y="71"/>
                  <a:pt x="837" y="71"/>
                </a:cubicBezTo>
                <a:cubicBezTo>
                  <a:pt x="817" y="71"/>
                  <a:pt x="817" y="71"/>
                  <a:pt x="817" y="71"/>
                </a:cubicBezTo>
                <a:cubicBezTo>
                  <a:pt x="817" y="23"/>
                  <a:pt x="817" y="23"/>
                  <a:pt x="817" y="23"/>
                </a:cubicBezTo>
                <a:cubicBezTo>
                  <a:pt x="838" y="23"/>
                  <a:pt x="838" y="23"/>
                  <a:pt x="838" y="23"/>
                </a:cubicBezTo>
                <a:cubicBezTo>
                  <a:pt x="847" y="23"/>
                  <a:pt x="854" y="25"/>
                  <a:pt x="858" y="29"/>
                </a:cubicBezTo>
                <a:cubicBezTo>
                  <a:pt x="863" y="33"/>
                  <a:pt x="865" y="39"/>
                  <a:pt x="865" y="46"/>
                </a:cubicBezTo>
                <a:cubicBezTo>
                  <a:pt x="865" y="53"/>
                  <a:pt x="862" y="59"/>
                  <a:pt x="857" y="64"/>
                </a:cubicBezTo>
                <a:close/>
                <a:moveTo>
                  <a:pt x="981" y="90"/>
                </a:moveTo>
                <a:cubicBezTo>
                  <a:pt x="981" y="76"/>
                  <a:pt x="977" y="65"/>
                  <a:pt x="971" y="57"/>
                </a:cubicBezTo>
                <a:cubicBezTo>
                  <a:pt x="964" y="49"/>
                  <a:pt x="954" y="45"/>
                  <a:pt x="942" y="45"/>
                </a:cubicBezTo>
                <a:cubicBezTo>
                  <a:pt x="934" y="45"/>
                  <a:pt x="927" y="47"/>
                  <a:pt x="920" y="51"/>
                </a:cubicBezTo>
                <a:cubicBezTo>
                  <a:pt x="913" y="55"/>
                  <a:pt x="908" y="61"/>
                  <a:pt x="904" y="69"/>
                </a:cubicBezTo>
                <a:cubicBezTo>
                  <a:pt x="901" y="77"/>
                  <a:pt x="899" y="85"/>
                  <a:pt x="899" y="95"/>
                </a:cubicBezTo>
                <a:cubicBezTo>
                  <a:pt x="899" y="110"/>
                  <a:pt x="903" y="122"/>
                  <a:pt x="910" y="130"/>
                </a:cubicBezTo>
                <a:cubicBezTo>
                  <a:pt x="918" y="139"/>
                  <a:pt x="928" y="143"/>
                  <a:pt x="941" y="143"/>
                </a:cubicBezTo>
                <a:cubicBezTo>
                  <a:pt x="955" y="143"/>
                  <a:pt x="966" y="140"/>
                  <a:pt x="974" y="134"/>
                </a:cubicBezTo>
                <a:cubicBezTo>
                  <a:pt x="974" y="120"/>
                  <a:pt x="974" y="120"/>
                  <a:pt x="974" y="120"/>
                </a:cubicBezTo>
                <a:cubicBezTo>
                  <a:pt x="965" y="127"/>
                  <a:pt x="956" y="131"/>
                  <a:pt x="945" y="131"/>
                </a:cubicBezTo>
                <a:cubicBezTo>
                  <a:pt x="936" y="131"/>
                  <a:pt x="928" y="128"/>
                  <a:pt x="923" y="122"/>
                </a:cubicBezTo>
                <a:cubicBezTo>
                  <a:pt x="917" y="117"/>
                  <a:pt x="915" y="109"/>
                  <a:pt x="914" y="98"/>
                </a:cubicBezTo>
                <a:cubicBezTo>
                  <a:pt x="981" y="98"/>
                  <a:pt x="981" y="98"/>
                  <a:pt x="981" y="98"/>
                </a:cubicBezTo>
                <a:cubicBezTo>
                  <a:pt x="981" y="90"/>
                  <a:pt x="981" y="90"/>
                  <a:pt x="981" y="90"/>
                </a:cubicBezTo>
                <a:close/>
                <a:moveTo>
                  <a:pt x="915" y="85"/>
                </a:moveTo>
                <a:cubicBezTo>
                  <a:pt x="916" y="77"/>
                  <a:pt x="919" y="70"/>
                  <a:pt x="924" y="65"/>
                </a:cubicBezTo>
                <a:cubicBezTo>
                  <a:pt x="929" y="60"/>
                  <a:pt x="935" y="58"/>
                  <a:pt x="942" y="58"/>
                </a:cubicBezTo>
                <a:cubicBezTo>
                  <a:pt x="949" y="58"/>
                  <a:pt x="955" y="60"/>
                  <a:pt x="959" y="65"/>
                </a:cubicBezTo>
                <a:cubicBezTo>
                  <a:pt x="963" y="70"/>
                  <a:pt x="965" y="76"/>
                  <a:pt x="965" y="85"/>
                </a:cubicBezTo>
                <a:cubicBezTo>
                  <a:pt x="915" y="85"/>
                  <a:pt x="915" y="85"/>
                  <a:pt x="915" y="85"/>
                </a:cubicBezTo>
                <a:close/>
                <a:moveTo>
                  <a:pt x="1047" y="100"/>
                </a:moveTo>
                <a:cubicBezTo>
                  <a:pt x="1043" y="96"/>
                  <a:pt x="1037" y="92"/>
                  <a:pt x="1028" y="88"/>
                </a:cubicBezTo>
                <a:cubicBezTo>
                  <a:pt x="1021" y="85"/>
                  <a:pt x="1016" y="83"/>
                  <a:pt x="1014" y="80"/>
                </a:cubicBezTo>
                <a:cubicBezTo>
                  <a:pt x="1011" y="78"/>
                  <a:pt x="1010" y="75"/>
                  <a:pt x="1010" y="71"/>
                </a:cubicBezTo>
                <a:cubicBezTo>
                  <a:pt x="1010" y="67"/>
                  <a:pt x="1012" y="64"/>
                  <a:pt x="1015" y="61"/>
                </a:cubicBezTo>
                <a:cubicBezTo>
                  <a:pt x="1018" y="59"/>
                  <a:pt x="1022" y="58"/>
                  <a:pt x="1027" y="58"/>
                </a:cubicBezTo>
                <a:cubicBezTo>
                  <a:pt x="1035" y="58"/>
                  <a:pt x="1042" y="60"/>
                  <a:pt x="1048" y="64"/>
                </a:cubicBezTo>
                <a:cubicBezTo>
                  <a:pt x="1048" y="49"/>
                  <a:pt x="1048" y="49"/>
                  <a:pt x="1048" y="49"/>
                </a:cubicBezTo>
                <a:cubicBezTo>
                  <a:pt x="1042" y="46"/>
                  <a:pt x="1035" y="45"/>
                  <a:pt x="1028" y="45"/>
                </a:cubicBezTo>
                <a:cubicBezTo>
                  <a:pt x="1018" y="45"/>
                  <a:pt x="1010" y="47"/>
                  <a:pt x="1004" y="53"/>
                </a:cubicBezTo>
                <a:cubicBezTo>
                  <a:pt x="998" y="58"/>
                  <a:pt x="995" y="64"/>
                  <a:pt x="995" y="72"/>
                </a:cubicBezTo>
                <a:cubicBezTo>
                  <a:pt x="995" y="79"/>
                  <a:pt x="996" y="84"/>
                  <a:pt x="1000" y="88"/>
                </a:cubicBezTo>
                <a:cubicBezTo>
                  <a:pt x="1003" y="92"/>
                  <a:pt x="1009" y="96"/>
                  <a:pt x="1017" y="100"/>
                </a:cubicBezTo>
                <a:cubicBezTo>
                  <a:pt x="1026" y="104"/>
                  <a:pt x="1031" y="107"/>
                  <a:pt x="1033" y="109"/>
                </a:cubicBezTo>
                <a:cubicBezTo>
                  <a:pt x="1036" y="111"/>
                  <a:pt x="1037" y="114"/>
                  <a:pt x="1037" y="117"/>
                </a:cubicBezTo>
                <a:cubicBezTo>
                  <a:pt x="1037" y="126"/>
                  <a:pt x="1031" y="131"/>
                  <a:pt x="1019" y="131"/>
                </a:cubicBezTo>
                <a:cubicBezTo>
                  <a:pt x="1010" y="131"/>
                  <a:pt x="1002" y="128"/>
                  <a:pt x="994" y="122"/>
                </a:cubicBezTo>
                <a:cubicBezTo>
                  <a:pt x="994" y="138"/>
                  <a:pt x="994" y="138"/>
                  <a:pt x="994" y="138"/>
                </a:cubicBezTo>
                <a:cubicBezTo>
                  <a:pt x="1001" y="142"/>
                  <a:pt x="1009" y="143"/>
                  <a:pt x="1018" y="143"/>
                </a:cubicBezTo>
                <a:cubicBezTo>
                  <a:pt x="1028" y="143"/>
                  <a:pt x="1037" y="141"/>
                  <a:pt x="1043" y="136"/>
                </a:cubicBezTo>
                <a:cubicBezTo>
                  <a:pt x="1049" y="131"/>
                  <a:pt x="1052" y="124"/>
                  <a:pt x="1052" y="116"/>
                </a:cubicBezTo>
                <a:cubicBezTo>
                  <a:pt x="1052" y="110"/>
                  <a:pt x="1050" y="104"/>
                  <a:pt x="1047" y="100"/>
                </a:cubicBezTo>
                <a:close/>
                <a:moveTo>
                  <a:pt x="1147" y="90"/>
                </a:moveTo>
                <a:cubicBezTo>
                  <a:pt x="1147" y="76"/>
                  <a:pt x="1144" y="65"/>
                  <a:pt x="1137" y="57"/>
                </a:cubicBezTo>
                <a:cubicBezTo>
                  <a:pt x="1130" y="49"/>
                  <a:pt x="1121" y="45"/>
                  <a:pt x="1108" y="45"/>
                </a:cubicBezTo>
                <a:cubicBezTo>
                  <a:pt x="1100" y="45"/>
                  <a:pt x="1093" y="47"/>
                  <a:pt x="1086" y="51"/>
                </a:cubicBezTo>
                <a:cubicBezTo>
                  <a:pt x="1080" y="55"/>
                  <a:pt x="1075" y="61"/>
                  <a:pt x="1071" y="69"/>
                </a:cubicBezTo>
                <a:cubicBezTo>
                  <a:pt x="1067" y="77"/>
                  <a:pt x="1065" y="85"/>
                  <a:pt x="1065" y="95"/>
                </a:cubicBezTo>
                <a:cubicBezTo>
                  <a:pt x="1065" y="110"/>
                  <a:pt x="1069" y="122"/>
                  <a:pt x="1076" y="130"/>
                </a:cubicBezTo>
                <a:cubicBezTo>
                  <a:pt x="1084" y="139"/>
                  <a:pt x="1094" y="143"/>
                  <a:pt x="1108" y="143"/>
                </a:cubicBezTo>
                <a:cubicBezTo>
                  <a:pt x="1121" y="143"/>
                  <a:pt x="1132" y="140"/>
                  <a:pt x="1141" y="134"/>
                </a:cubicBezTo>
                <a:cubicBezTo>
                  <a:pt x="1141" y="120"/>
                  <a:pt x="1141" y="120"/>
                  <a:pt x="1141" y="120"/>
                </a:cubicBezTo>
                <a:cubicBezTo>
                  <a:pt x="1132" y="127"/>
                  <a:pt x="1122" y="131"/>
                  <a:pt x="1111" y="131"/>
                </a:cubicBezTo>
                <a:cubicBezTo>
                  <a:pt x="1102" y="131"/>
                  <a:pt x="1095" y="128"/>
                  <a:pt x="1089" y="122"/>
                </a:cubicBezTo>
                <a:cubicBezTo>
                  <a:pt x="1084" y="117"/>
                  <a:pt x="1081" y="109"/>
                  <a:pt x="1081" y="98"/>
                </a:cubicBezTo>
                <a:cubicBezTo>
                  <a:pt x="1147" y="98"/>
                  <a:pt x="1147" y="98"/>
                  <a:pt x="1147" y="98"/>
                </a:cubicBezTo>
                <a:cubicBezTo>
                  <a:pt x="1147" y="90"/>
                  <a:pt x="1147" y="90"/>
                  <a:pt x="1147" y="90"/>
                </a:cubicBezTo>
                <a:close/>
                <a:moveTo>
                  <a:pt x="1081" y="85"/>
                </a:moveTo>
                <a:cubicBezTo>
                  <a:pt x="1082" y="77"/>
                  <a:pt x="1085" y="70"/>
                  <a:pt x="1090" y="65"/>
                </a:cubicBezTo>
                <a:cubicBezTo>
                  <a:pt x="1095" y="60"/>
                  <a:pt x="1101" y="58"/>
                  <a:pt x="1108" y="58"/>
                </a:cubicBezTo>
                <a:cubicBezTo>
                  <a:pt x="1116" y="58"/>
                  <a:pt x="1121" y="60"/>
                  <a:pt x="1125" y="65"/>
                </a:cubicBezTo>
                <a:cubicBezTo>
                  <a:pt x="1130" y="70"/>
                  <a:pt x="1132" y="76"/>
                  <a:pt x="1132" y="85"/>
                </a:cubicBezTo>
                <a:cubicBezTo>
                  <a:pt x="1081" y="85"/>
                  <a:pt x="1081" y="85"/>
                  <a:pt x="1081" y="85"/>
                </a:cubicBezTo>
                <a:close/>
                <a:moveTo>
                  <a:pt x="1234" y="80"/>
                </a:moveTo>
                <a:cubicBezTo>
                  <a:pt x="1234" y="57"/>
                  <a:pt x="1223" y="45"/>
                  <a:pt x="1201" y="45"/>
                </a:cubicBezTo>
                <a:cubicBezTo>
                  <a:pt x="1196" y="45"/>
                  <a:pt x="1190" y="46"/>
                  <a:pt x="1183" y="48"/>
                </a:cubicBezTo>
                <a:cubicBezTo>
                  <a:pt x="1176" y="50"/>
                  <a:pt x="1172" y="52"/>
                  <a:pt x="1169" y="54"/>
                </a:cubicBezTo>
                <a:cubicBezTo>
                  <a:pt x="1169" y="69"/>
                  <a:pt x="1169" y="69"/>
                  <a:pt x="1169" y="69"/>
                </a:cubicBezTo>
                <a:cubicBezTo>
                  <a:pt x="1178" y="62"/>
                  <a:pt x="1188" y="58"/>
                  <a:pt x="1199" y="58"/>
                </a:cubicBezTo>
                <a:cubicBezTo>
                  <a:pt x="1212" y="58"/>
                  <a:pt x="1219" y="66"/>
                  <a:pt x="1219" y="82"/>
                </a:cubicBezTo>
                <a:cubicBezTo>
                  <a:pt x="1191" y="86"/>
                  <a:pt x="1191" y="86"/>
                  <a:pt x="1191" y="86"/>
                </a:cubicBezTo>
                <a:cubicBezTo>
                  <a:pt x="1170" y="88"/>
                  <a:pt x="1160" y="99"/>
                  <a:pt x="1160" y="116"/>
                </a:cubicBezTo>
                <a:cubicBezTo>
                  <a:pt x="1160" y="125"/>
                  <a:pt x="1162" y="131"/>
                  <a:pt x="1168" y="136"/>
                </a:cubicBezTo>
                <a:cubicBezTo>
                  <a:pt x="1173" y="141"/>
                  <a:pt x="1180" y="143"/>
                  <a:pt x="1190" y="143"/>
                </a:cubicBezTo>
                <a:cubicBezTo>
                  <a:pt x="1202" y="143"/>
                  <a:pt x="1212" y="138"/>
                  <a:pt x="1218" y="126"/>
                </a:cubicBezTo>
                <a:cubicBezTo>
                  <a:pt x="1219" y="126"/>
                  <a:pt x="1219" y="126"/>
                  <a:pt x="1219" y="126"/>
                </a:cubicBezTo>
                <a:cubicBezTo>
                  <a:pt x="1219" y="141"/>
                  <a:pt x="1219" y="141"/>
                  <a:pt x="1219" y="141"/>
                </a:cubicBezTo>
                <a:cubicBezTo>
                  <a:pt x="1234" y="141"/>
                  <a:pt x="1234" y="141"/>
                  <a:pt x="1234" y="141"/>
                </a:cubicBezTo>
                <a:cubicBezTo>
                  <a:pt x="1234" y="80"/>
                  <a:pt x="1234" y="80"/>
                  <a:pt x="1234" y="80"/>
                </a:cubicBezTo>
                <a:close/>
                <a:moveTo>
                  <a:pt x="1219" y="103"/>
                </a:moveTo>
                <a:cubicBezTo>
                  <a:pt x="1219" y="111"/>
                  <a:pt x="1216" y="117"/>
                  <a:pt x="1212" y="123"/>
                </a:cubicBezTo>
                <a:cubicBezTo>
                  <a:pt x="1207" y="128"/>
                  <a:pt x="1200" y="131"/>
                  <a:pt x="1193" y="131"/>
                </a:cubicBezTo>
                <a:cubicBezTo>
                  <a:pt x="1188" y="131"/>
                  <a:pt x="1183" y="129"/>
                  <a:pt x="1180" y="126"/>
                </a:cubicBezTo>
                <a:cubicBezTo>
                  <a:pt x="1177" y="124"/>
                  <a:pt x="1175" y="120"/>
                  <a:pt x="1175" y="115"/>
                </a:cubicBezTo>
                <a:cubicBezTo>
                  <a:pt x="1175" y="109"/>
                  <a:pt x="1177" y="105"/>
                  <a:pt x="1180" y="102"/>
                </a:cubicBezTo>
                <a:cubicBezTo>
                  <a:pt x="1183" y="100"/>
                  <a:pt x="1188" y="98"/>
                  <a:pt x="1196" y="97"/>
                </a:cubicBezTo>
                <a:cubicBezTo>
                  <a:pt x="1219" y="94"/>
                  <a:pt x="1219" y="94"/>
                  <a:pt x="1219" y="94"/>
                </a:cubicBezTo>
                <a:cubicBezTo>
                  <a:pt x="1219" y="103"/>
                  <a:pt x="1219" y="103"/>
                  <a:pt x="1219" y="103"/>
                </a:cubicBezTo>
                <a:close/>
                <a:moveTo>
                  <a:pt x="1309" y="47"/>
                </a:moveTo>
                <a:cubicBezTo>
                  <a:pt x="1307" y="46"/>
                  <a:pt x="1304" y="46"/>
                  <a:pt x="1300" y="46"/>
                </a:cubicBezTo>
                <a:cubicBezTo>
                  <a:pt x="1295" y="46"/>
                  <a:pt x="1290" y="47"/>
                  <a:pt x="1285" y="51"/>
                </a:cubicBezTo>
                <a:cubicBezTo>
                  <a:pt x="1281" y="55"/>
                  <a:pt x="1278" y="60"/>
                  <a:pt x="1276" y="67"/>
                </a:cubicBezTo>
                <a:cubicBezTo>
                  <a:pt x="1275" y="67"/>
                  <a:pt x="1275" y="67"/>
                  <a:pt x="1275" y="67"/>
                </a:cubicBezTo>
                <a:cubicBezTo>
                  <a:pt x="1275" y="47"/>
                  <a:pt x="1275" y="47"/>
                  <a:pt x="1275" y="47"/>
                </a:cubicBezTo>
                <a:cubicBezTo>
                  <a:pt x="1260" y="47"/>
                  <a:pt x="1260" y="47"/>
                  <a:pt x="1260" y="47"/>
                </a:cubicBezTo>
                <a:cubicBezTo>
                  <a:pt x="1260" y="141"/>
                  <a:pt x="1260" y="141"/>
                  <a:pt x="1260" y="141"/>
                </a:cubicBezTo>
                <a:cubicBezTo>
                  <a:pt x="1275" y="141"/>
                  <a:pt x="1275" y="141"/>
                  <a:pt x="1275" y="141"/>
                </a:cubicBezTo>
                <a:cubicBezTo>
                  <a:pt x="1275" y="93"/>
                  <a:pt x="1275" y="93"/>
                  <a:pt x="1275" y="93"/>
                </a:cubicBezTo>
                <a:cubicBezTo>
                  <a:pt x="1275" y="83"/>
                  <a:pt x="1277" y="75"/>
                  <a:pt x="1282" y="69"/>
                </a:cubicBezTo>
                <a:cubicBezTo>
                  <a:pt x="1286" y="63"/>
                  <a:pt x="1291" y="59"/>
                  <a:pt x="1298" y="59"/>
                </a:cubicBezTo>
                <a:cubicBezTo>
                  <a:pt x="1303" y="59"/>
                  <a:pt x="1307" y="60"/>
                  <a:pt x="1309" y="62"/>
                </a:cubicBezTo>
                <a:cubicBezTo>
                  <a:pt x="1309" y="47"/>
                  <a:pt x="1309" y="47"/>
                  <a:pt x="1309" y="47"/>
                </a:cubicBezTo>
                <a:close/>
                <a:moveTo>
                  <a:pt x="1385" y="123"/>
                </a:moveTo>
                <a:cubicBezTo>
                  <a:pt x="1378" y="128"/>
                  <a:pt x="1370" y="131"/>
                  <a:pt x="1362" y="131"/>
                </a:cubicBezTo>
                <a:cubicBezTo>
                  <a:pt x="1352" y="131"/>
                  <a:pt x="1344" y="127"/>
                  <a:pt x="1338" y="121"/>
                </a:cubicBezTo>
                <a:cubicBezTo>
                  <a:pt x="1333" y="115"/>
                  <a:pt x="1330" y="106"/>
                  <a:pt x="1330" y="95"/>
                </a:cubicBezTo>
                <a:cubicBezTo>
                  <a:pt x="1330" y="84"/>
                  <a:pt x="1333" y="75"/>
                  <a:pt x="1339" y="68"/>
                </a:cubicBezTo>
                <a:cubicBezTo>
                  <a:pt x="1345" y="61"/>
                  <a:pt x="1353" y="58"/>
                  <a:pt x="1363" y="58"/>
                </a:cubicBezTo>
                <a:cubicBezTo>
                  <a:pt x="1370" y="58"/>
                  <a:pt x="1378" y="60"/>
                  <a:pt x="1385" y="65"/>
                </a:cubicBezTo>
                <a:cubicBezTo>
                  <a:pt x="1385" y="50"/>
                  <a:pt x="1385" y="50"/>
                  <a:pt x="1385" y="50"/>
                </a:cubicBezTo>
                <a:cubicBezTo>
                  <a:pt x="1379" y="46"/>
                  <a:pt x="1371" y="45"/>
                  <a:pt x="1363" y="45"/>
                </a:cubicBezTo>
                <a:cubicBezTo>
                  <a:pt x="1348" y="45"/>
                  <a:pt x="1337" y="50"/>
                  <a:pt x="1328" y="59"/>
                </a:cubicBezTo>
                <a:cubicBezTo>
                  <a:pt x="1319" y="68"/>
                  <a:pt x="1314" y="81"/>
                  <a:pt x="1314" y="96"/>
                </a:cubicBezTo>
                <a:cubicBezTo>
                  <a:pt x="1314" y="105"/>
                  <a:pt x="1316" y="114"/>
                  <a:pt x="1320" y="121"/>
                </a:cubicBezTo>
                <a:cubicBezTo>
                  <a:pt x="1324" y="128"/>
                  <a:pt x="1329" y="134"/>
                  <a:pt x="1336" y="138"/>
                </a:cubicBezTo>
                <a:cubicBezTo>
                  <a:pt x="1343" y="142"/>
                  <a:pt x="1350" y="143"/>
                  <a:pt x="1359" y="143"/>
                </a:cubicBezTo>
                <a:cubicBezTo>
                  <a:pt x="1369" y="143"/>
                  <a:pt x="1378" y="141"/>
                  <a:pt x="1385" y="137"/>
                </a:cubicBezTo>
                <a:cubicBezTo>
                  <a:pt x="1385" y="123"/>
                  <a:pt x="1385" y="123"/>
                  <a:pt x="1385" y="123"/>
                </a:cubicBezTo>
                <a:close/>
                <a:moveTo>
                  <a:pt x="1484" y="83"/>
                </a:moveTo>
                <a:cubicBezTo>
                  <a:pt x="1484" y="58"/>
                  <a:pt x="1473" y="45"/>
                  <a:pt x="1452" y="45"/>
                </a:cubicBezTo>
                <a:cubicBezTo>
                  <a:pt x="1439" y="45"/>
                  <a:pt x="1428" y="51"/>
                  <a:pt x="1421" y="63"/>
                </a:cubicBezTo>
                <a:cubicBezTo>
                  <a:pt x="1421" y="63"/>
                  <a:pt x="1421" y="63"/>
                  <a:pt x="1421" y="63"/>
                </a:cubicBezTo>
                <a:cubicBezTo>
                  <a:pt x="1421" y="2"/>
                  <a:pt x="1421" y="2"/>
                  <a:pt x="1421" y="2"/>
                </a:cubicBezTo>
                <a:cubicBezTo>
                  <a:pt x="1406" y="2"/>
                  <a:pt x="1406" y="2"/>
                  <a:pt x="1406" y="2"/>
                </a:cubicBezTo>
                <a:cubicBezTo>
                  <a:pt x="1406" y="141"/>
                  <a:pt x="1406" y="141"/>
                  <a:pt x="1406" y="141"/>
                </a:cubicBezTo>
                <a:cubicBezTo>
                  <a:pt x="1421" y="141"/>
                  <a:pt x="1421" y="141"/>
                  <a:pt x="1421" y="141"/>
                </a:cubicBezTo>
                <a:cubicBezTo>
                  <a:pt x="1421" y="88"/>
                  <a:pt x="1421" y="88"/>
                  <a:pt x="1421" y="88"/>
                </a:cubicBezTo>
                <a:cubicBezTo>
                  <a:pt x="1421" y="79"/>
                  <a:pt x="1423" y="72"/>
                  <a:pt x="1428" y="66"/>
                </a:cubicBezTo>
                <a:cubicBezTo>
                  <a:pt x="1433" y="61"/>
                  <a:pt x="1439" y="58"/>
                  <a:pt x="1447" y="58"/>
                </a:cubicBezTo>
                <a:cubicBezTo>
                  <a:pt x="1461" y="58"/>
                  <a:pt x="1469" y="68"/>
                  <a:pt x="1469" y="87"/>
                </a:cubicBezTo>
                <a:cubicBezTo>
                  <a:pt x="1469" y="141"/>
                  <a:pt x="1469" y="141"/>
                  <a:pt x="1469" y="141"/>
                </a:cubicBezTo>
                <a:cubicBezTo>
                  <a:pt x="1484" y="141"/>
                  <a:pt x="1484" y="141"/>
                  <a:pt x="1484" y="141"/>
                </a:cubicBezTo>
                <a:cubicBezTo>
                  <a:pt x="1484" y="83"/>
                  <a:pt x="1484" y="83"/>
                  <a:pt x="1484" y="83"/>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rcRect t="15586" b="11462"/>
          <a:stretch>
            <a:fillRect/>
          </a:stretch>
        </p:blipFill>
        <p:spPr>
          <a:xfrm>
            <a:off x="-477273" y="1"/>
            <a:ext cx="6573273" cy="6994525"/>
          </a:xfrm>
          <a:custGeom>
            <a:avLst/>
            <a:gdLst>
              <a:gd name="connsiteX0" fmla="*/ 477273 w 6573273"/>
              <a:gd name="connsiteY0" fmla="*/ 0 h 6994525"/>
              <a:gd name="connsiteX1" fmla="*/ 6573273 w 6573273"/>
              <a:gd name="connsiteY1" fmla="*/ 0 h 6994525"/>
              <a:gd name="connsiteX2" fmla="*/ 6573273 w 6573273"/>
              <a:gd name="connsiteY2" fmla="*/ 6994525 h 6994525"/>
              <a:gd name="connsiteX3" fmla="*/ 0 w 6573273"/>
              <a:gd name="connsiteY3" fmla="*/ 6994525 h 6994525"/>
              <a:gd name="connsiteX4" fmla="*/ 0 w 6573273"/>
              <a:gd name="connsiteY4" fmla="*/ 4667250 h 6994525"/>
              <a:gd name="connsiteX5" fmla="*/ 477273 w 6573273"/>
              <a:gd name="connsiteY5" fmla="*/ 4667250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3273" h="6994525">
                <a:moveTo>
                  <a:pt x="477273" y="0"/>
                </a:moveTo>
                <a:lnTo>
                  <a:pt x="6573273" y="0"/>
                </a:lnTo>
                <a:lnTo>
                  <a:pt x="6573273" y="6994525"/>
                </a:lnTo>
                <a:lnTo>
                  <a:pt x="0" y="6994525"/>
                </a:lnTo>
                <a:lnTo>
                  <a:pt x="0" y="4667250"/>
                </a:lnTo>
                <a:lnTo>
                  <a:pt x="477273" y="4667250"/>
                </a:lnTo>
                <a:close/>
              </a:path>
            </a:pathLst>
          </a:custGeom>
          <a:noFill/>
          <a:ln>
            <a:noFill/>
          </a:ln>
        </p:spPr>
      </p:pic>
    </p:spTree>
    <p:extLst>
      <p:ext uri="{BB962C8B-B14F-4D97-AF65-F5344CB8AC3E}">
        <p14:creationId xmlns:p14="http://schemas.microsoft.com/office/powerpoint/2010/main" val="3977886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orient="horz" pos="4104">
          <p15:clr>
            <a:srgbClr val="C35EA4"/>
          </p15:clr>
        </p15:guide>
        <p15:guide id="3" pos="7546">
          <p15:clr>
            <a:srgbClr val="C35EA4"/>
          </p15:clr>
        </p15:guide>
        <p15:guide id="4" orient="horz" pos="302">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tx1"/>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rcRect b="37788"/>
          <a:stretch>
            <a:fillRect/>
          </a:stretch>
        </p:blipFill>
        <p:spPr>
          <a:xfrm rot="9927899" flipH="1" flipV="1">
            <a:off x="6515047" y="4066404"/>
            <a:ext cx="3815534" cy="3462323"/>
          </a:xfrm>
          <a:custGeom>
            <a:avLst/>
            <a:gdLst>
              <a:gd name="connsiteX0" fmla="*/ 3815534 w 3815534"/>
              <a:gd name="connsiteY0" fmla="*/ 0 h 3462323"/>
              <a:gd name="connsiteX1" fmla="*/ 3815534 w 3815534"/>
              <a:gd name="connsiteY1" fmla="*/ 3462323 h 3462323"/>
              <a:gd name="connsiteX2" fmla="*/ 0 w 3815534"/>
              <a:gd name="connsiteY2" fmla="*/ 2473071 h 3462323"/>
              <a:gd name="connsiteX3" fmla="*/ 1 w 3815534"/>
              <a:gd name="connsiteY3" fmla="*/ 0 h 3462323"/>
            </a:gdLst>
            <a:ahLst/>
            <a:cxnLst>
              <a:cxn ang="0">
                <a:pos x="connsiteX0" y="connsiteY0"/>
              </a:cxn>
              <a:cxn ang="0">
                <a:pos x="connsiteX1" y="connsiteY1"/>
              </a:cxn>
              <a:cxn ang="0">
                <a:pos x="connsiteX2" y="connsiteY2"/>
              </a:cxn>
              <a:cxn ang="0">
                <a:pos x="connsiteX3" y="connsiteY3"/>
              </a:cxn>
            </a:cxnLst>
            <a:rect l="l" t="t" r="r" b="b"/>
            <a:pathLst>
              <a:path w="3815534" h="3462323">
                <a:moveTo>
                  <a:pt x="3815534" y="0"/>
                </a:moveTo>
                <a:lnTo>
                  <a:pt x="3815534" y="3462323"/>
                </a:lnTo>
                <a:lnTo>
                  <a:pt x="0" y="2473071"/>
                </a:lnTo>
                <a:lnTo>
                  <a:pt x="1" y="0"/>
                </a:lnTo>
                <a:close/>
              </a:path>
            </a:pathLst>
          </a:custGeom>
        </p:spPr>
      </p:pic>
      <p:sp>
        <p:nvSpPr>
          <p:cNvPr id="15" name="Freeform 14"/>
          <p:cNvSpPr/>
          <p:nvPr userDrawn="1"/>
        </p:nvSpPr>
        <p:spPr bwMode="auto">
          <a:xfrm rot="17875525">
            <a:off x="5519284" y="-347037"/>
            <a:ext cx="36576" cy="1244657"/>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rcRect b="1344"/>
          <a:stretch>
            <a:fillRect/>
          </a:stretch>
        </p:blipFill>
        <p:spPr>
          <a:xfrm rot="20396706" flipH="1" flipV="1">
            <a:off x="2081368" y="-1125216"/>
            <a:ext cx="5313572" cy="7063492"/>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sp>
        <p:nvSpPr>
          <p:cNvPr id="22" name="Rectangle 21"/>
          <p:cNvSpPr/>
          <p:nvPr userDrawn="1"/>
        </p:nvSpPr>
        <p:spPr bwMode="auto">
          <a:xfrm>
            <a:off x="274638" y="2124081"/>
            <a:ext cx="8229600" cy="365918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bg1"/>
                  </a:gs>
                  <a:gs pos="100000">
                    <a:schemeClr val="bg1"/>
                  </a:gs>
                </a:gsLst>
                <a:lin ang="5400000" scaled="0"/>
              </a:gradFill>
            </a:endParaRPr>
          </a:p>
        </p:txBody>
      </p:sp>
      <p:sp>
        <p:nvSpPr>
          <p:cNvPr id="23" name="Text Placeholder 4"/>
          <p:cNvSpPr>
            <a:spLocks noGrp="1"/>
          </p:cNvSpPr>
          <p:nvPr userDrawn="1">
            <p:ph type="body" sz="quarter" idx="12" hasCustomPrompt="1"/>
          </p:nvPr>
        </p:nvSpPr>
        <p:spPr bwMode="white">
          <a:xfrm>
            <a:off x="274638" y="3954457"/>
            <a:ext cx="8229600" cy="1830388"/>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24" name="Title 1"/>
          <p:cNvSpPr>
            <a:spLocks noGrp="1"/>
          </p:cNvSpPr>
          <p:nvPr userDrawn="1">
            <p:ph type="title" hasCustomPrompt="1"/>
          </p:nvPr>
        </p:nvSpPr>
        <p:spPr bwMode="white">
          <a:xfrm>
            <a:off x="274638" y="2125677"/>
            <a:ext cx="8229600" cy="1828800"/>
          </a:xfrm>
          <a:noFill/>
        </p:spPr>
        <p:txBody>
          <a:bodyPr lIns="146304" tIns="91440" rIns="146304" bIns="91440" anchor="t" anchorCtr="0"/>
          <a:lstStyle>
            <a:lvl1pPr>
              <a:defRPr sz="5400" spc="-75" baseline="0">
                <a:gradFill>
                  <a:gsLst>
                    <a:gs pos="100000">
                      <a:schemeClr val="tx1"/>
                    </a:gs>
                    <a:gs pos="0">
                      <a:schemeClr val="tx1"/>
                    </a:gs>
                  </a:gsLst>
                  <a:lin ang="5400000" scaled="0"/>
                </a:gradFill>
              </a:defRPr>
            </a:lvl1pPr>
          </a:lstStyle>
          <a:p>
            <a:r>
              <a:rPr lang="en-US" dirty="0"/>
              <a:t>Presentation title</a:t>
            </a:r>
          </a:p>
        </p:txBody>
      </p:sp>
      <p:pic>
        <p:nvPicPr>
          <p:cNvPr id="25" name="Picture 24"/>
          <p:cNvPicPr>
            <a:picLocks noChangeAspect="1"/>
          </p:cNvPicPr>
          <p:nvPr userDrawn="1"/>
        </p:nvPicPr>
        <p:blipFill>
          <a:blip r:embed="rId4"/>
          <a:stretch>
            <a:fillRect/>
          </a:stretch>
        </p:blipFill>
        <p:spPr>
          <a:xfrm>
            <a:off x="274638" y="294094"/>
            <a:ext cx="1834337" cy="1834337"/>
          </a:xfrm>
          <a:prstGeom prst="rect">
            <a:avLst/>
          </a:prstGeom>
        </p:spPr>
      </p:pic>
      <p:pic>
        <p:nvPicPr>
          <p:cNvPr id="26" name="Picture 2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Tree>
    <p:extLst>
      <p:ext uri="{BB962C8B-B14F-4D97-AF65-F5344CB8AC3E}">
        <p14:creationId xmlns:p14="http://schemas.microsoft.com/office/powerpoint/2010/main" val="3323368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tx1"/>
        </a:solidFill>
        <a:effectLst/>
      </p:bgPr>
    </p:bg>
    <p:spTree>
      <p:nvGrpSpPr>
        <p:cNvPr id="1" name=""/>
        <p:cNvGrpSpPr/>
        <p:nvPr/>
      </p:nvGrpSpPr>
      <p:grpSpPr>
        <a:xfrm>
          <a:off x="0" y="0"/>
          <a:ext cx="0" cy="0"/>
          <a:chOff x="0" y="0"/>
          <a:chExt cx="0" cy="0"/>
        </a:xfrm>
      </p:grpSpPr>
      <p:sp>
        <p:nvSpPr>
          <p:cNvPr id="18" name="Freeform 17"/>
          <p:cNvSpPr/>
          <p:nvPr userDrawn="1"/>
        </p:nvSpPr>
        <p:spPr bwMode="auto">
          <a:xfrm rot="17875525">
            <a:off x="5519284" y="-347037"/>
            <a:ext cx="36576" cy="1244657"/>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rcRect b="1344"/>
          <a:stretch>
            <a:fillRect/>
          </a:stretch>
        </p:blipFill>
        <p:spPr>
          <a:xfrm rot="20396706" flipH="1" flipV="1">
            <a:off x="2081368" y="-1125216"/>
            <a:ext cx="5313572" cy="7063492"/>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a:xfrm rot="3585093" flipH="1">
            <a:off x="6180128" y="3160906"/>
            <a:ext cx="4850350" cy="7328513"/>
          </a:xfrm>
          <a:custGeom>
            <a:avLst/>
            <a:gdLst>
              <a:gd name="connsiteX0" fmla="*/ 775042 w 4850350"/>
              <a:gd name="connsiteY0" fmla="*/ 7328513 h 7328513"/>
              <a:gd name="connsiteX1" fmla="*/ 0 w 4850350"/>
              <a:gd name="connsiteY1" fmla="*/ 5999444 h 7328513"/>
              <a:gd name="connsiteX2" fmla="*/ 0 w 4850350"/>
              <a:gd name="connsiteY2" fmla="*/ 7328513 h 7328513"/>
              <a:gd name="connsiteX3" fmla="*/ 4850350 w 4850350"/>
              <a:gd name="connsiteY3" fmla="*/ 0 h 7328513"/>
              <a:gd name="connsiteX4" fmla="*/ 92321 w 4850350"/>
              <a:gd name="connsiteY4" fmla="*/ 0 h 7328513"/>
              <a:gd name="connsiteX5" fmla="*/ 4365918 w 4850350"/>
              <a:gd name="connsiteY5" fmla="*/ 7328513 h 7328513"/>
              <a:gd name="connsiteX6" fmla="*/ 4850350 w 4850350"/>
              <a:gd name="connsiteY6" fmla="*/ 7328513 h 732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0350" h="7328513">
                <a:moveTo>
                  <a:pt x="775042" y="7328513"/>
                </a:moveTo>
                <a:lnTo>
                  <a:pt x="0" y="5999444"/>
                </a:lnTo>
                <a:lnTo>
                  <a:pt x="0" y="7328513"/>
                </a:lnTo>
                <a:close/>
                <a:moveTo>
                  <a:pt x="4850350" y="0"/>
                </a:moveTo>
                <a:lnTo>
                  <a:pt x="92321" y="0"/>
                </a:lnTo>
                <a:lnTo>
                  <a:pt x="4365918" y="7328513"/>
                </a:lnTo>
                <a:lnTo>
                  <a:pt x="4850350" y="7328513"/>
                </a:lnTo>
                <a:close/>
              </a:path>
            </a:pathLst>
          </a:custGeom>
        </p:spPr>
      </p:pic>
      <p:sp>
        <p:nvSpPr>
          <p:cNvPr id="12" name="Rectangle 11"/>
          <p:cNvSpPr/>
          <p:nvPr userDrawn="1"/>
        </p:nvSpPr>
        <p:spPr bwMode="auto">
          <a:xfrm>
            <a:off x="274638" y="2124081"/>
            <a:ext cx="7315200" cy="365918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bg1"/>
                  </a:gs>
                  <a:gs pos="100000">
                    <a:schemeClr val="bg1"/>
                  </a:gs>
                </a:gsLst>
                <a:lin ang="5400000" scaled="0"/>
              </a:gradFill>
            </a:endParaRPr>
          </a:p>
        </p:txBody>
      </p:sp>
      <p:sp>
        <p:nvSpPr>
          <p:cNvPr id="13" name="Text Placeholder 4"/>
          <p:cNvSpPr>
            <a:spLocks noGrp="1"/>
          </p:cNvSpPr>
          <p:nvPr>
            <p:ph type="body" sz="quarter" idx="12" hasCustomPrompt="1"/>
          </p:nvPr>
        </p:nvSpPr>
        <p:spPr bwMode="white">
          <a:xfrm>
            <a:off x="274638" y="3954457"/>
            <a:ext cx="7315200" cy="1830388"/>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14" name="Title 1"/>
          <p:cNvSpPr>
            <a:spLocks noGrp="1"/>
          </p:cNvSpPr>
          <p:nvPr>
            <p:ph type="title" hasCustomPrompt="1"/>
          </p:nvPr>
        </p:nvSpPr>
        <p:spPr bwMode="white">
          <a:xfrm>
            <a:off x="274638" y="2125677"/>
            <a:ext cx="7315200" cy="1828800"/>
          </a:xfrm>
          <a:noFill/>
        </p:spPr>
        <p:txBody>
          <a:bodyPr lIns="146304" tIns="91440" rIns="146304" bIns="91440" anchor="t" anchorCtr="0"/>
          <a:lstStyle>
            <a:lvl1pPr>
              <a:defRPr sz="5400" spc="-75" baseline="0">
                <a:gradFill>
                  <a:gsLst>
                    <a:gs pos="100000">
                      <a:schemeClr val="tx1"/>
                    </a:gs>
                    <a:gs pos="0">
                      <a:schemeClr val="tx1"/>
                    </a:gs>
                  </a:gsLst>
                  <a:lin ang="5400000" scaled="0"/>
                </a:gradFill>
              </a:defRPr>
            </a:lvl1pPr>
          </a:lstStyle>
          <a:p>
            <a:r>
              <a:rPr lang="en-US" dirty="0"/>
              <a:t>Presentation title</a:t>
            </a:r>
          </a:p>
        </p:txBody>
      </p:sp>
      <p:pic>
        <p:nvPicPr>
          <p:cNvPr id="15" name="Picture 14"/>
          <p:cNvPicPr>
            <a:picLocks noChangeAspect="1"/>
          </p:cNvPicPr>
          <p:nvPr userDrawn="1"/>
        </p:nvPicPr>
        <p:blipFill>
          <a:blip r:embed="rId4"/>
          <a:stretch>
            <a:fillRect/>
          </a:stretch>
        </p:blipFill>
        <p:spPr>
          <a:xfrm>
            <a:off x="274638" y="294094"/>
            <a:ext cx="1834337" cy="1834337"/>
          </a:xfrm>
          <a:prstGeom prst="rect">
            <a:avLst/>
          </a:prstGeom>
        </p:spPr>
      </p:pic>
      <p:pic>
        <p:nvPicPr>
          <p:cNvPr id="16" name="Picture 1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Tree>
    <p:extLst>
      <p:ext uri="{BB962C8B-B14F-4D97-AF65-F5344CB8AC3E}">
        <p14:creationId xmlns:p14="http://schemas.microsoft.com/office/powerpoint/2010/main" val="163012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rcRect b="37788"/>
          <a:stretch>
            <a:fillRect/>
          </a:stretch>
        </p:blipFill>
        <p:spPr>
          <a:xfrm rot="9927899" flipH="1" flipV="1">
            <a:off x="6515047" y="4066404"/>
            <a:ext cx="3815534" cy="3462323"/>
          </a:xfrm>
          <a:custGeom>
            <a:avLst/>
            <a:gdLst>
              <a:gd name="connsiteX0" fmla="*/ 3815534 w 3815534"/>
              <a:gd name="connsiteY0" fmla="*/ 0 h 3462323"/>
              <a:gd name="connsiteX1" fmla="*/ 3815534 w 3815534"/>
              <a:gd name="connsiteY1" fmla="*/ 3462323 h 3462323"/>
              <a:gd name="connsiteX2" fmla="*/ 0 w 3815534"/>
              <a:gd name="connsiteY2" fmla="*/ 2473071 h 3462323"/>
              <a:gd name="connsiteX3" fmla="*/ 1 w 3815534"/>
              <a:gd name="connsiteY3" fmla="*/ 0 h 3462323"/>
            </a:gdLst>
            <a:ahLst/>
            <a:cxnLst>
              <a:cxn ang="0">
                <a:pos x="connsiteX0" y="connsiteY0"/>
              </a:cxn>
              <a:cxn ang="0">
                <a:pos x="connsiteX1" y="connsiteY1"/>
              </a:cxn>
              <a:cxn ang="0">
                <a:pos x="connsiteX2" y="connsiteY2"/>
              </a:cxn>
              <a:cxn ang="0">
                <a:pos x="connsiteX3" y="connsiteY3"/>
              </a:cxn>
            </a:cxnLst>
            <a:rect l="l" t="t" r="r" b="b"/>
            <a:pathLst>
              <a:path w="3815534" h="3462323">
                <a:moveTo>
                  <a:pt x="3815534" y="0"/>
                </a:moveTo>
                <a:lnTo>
                  <a:pt x="3815534" y="3462323"/>
                </a:lnTo>
                <a:lnTo>
                  <a:pt x="0" y="2473071"/>
                </a:lnTo>
                <a:lnTo>
                  <a:pt x="1" y="0"/>
                </a:lnTo>
                <a:close/>
              </a:path>
            </a:pathLst>
          </a:custGeom>
        </p:spPr>
      </p:pic>
      <p:sp>
        <p:nvSpPr>
          <p:cNvPr id="19" name="Freeform 18"/>
          <p:cNvSpPr/>
          <p:nvPr userDrawn="1"/>
        </p:nvSpPr>
        <p:spPr bwMode="auto">
          <a:xfrm rot="17875525">
            <a:off x="5519284" y="-347037"/>
            <a:ext cx="36576" cy="1244657"/>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20" name="Picture 19"/>
          <p:cNvPicPr>
            <a:picLocks noChangeAspect="1"/>
          </p:cNvPicPr>
          <p:nvPr userDrawn="1"/>
        </p:nvPicPr>
        <p:blipFill>
          <a:blip r:embed="rId3">
            <a:extLst>
              <a:ext uri="{28A0092B-C50C-407E-A947-70E740481C1C}">
                <a14:useLocalDpi xmlns:a14="http://schemas.microsoft.com/office/drawing/2010/main" val="0"/>
              </a:ext>
            </a:extLst>
          </a:blip>
          <a:srcRect b="1344"/>
          <a:stretch>
            <a:fillRect/>
          </a:stretch>
        </p:blipFill>
        <p:spPr>
          <a:xfrm rot="20396706" flipH="1" flipV="1">
            <a:off x="2081368" y="-1125216"/>
            <a:ext cx="5313572" cy="7063492"/>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sp>
        <p:nvSpPr>
          <p:cNvPr id="21" name="Rectangle 20"/>
          <p:cNvSpPr/>
          <p:nvPr userDrawn="1"/>
        </p:nvSpPr>
        <p:spPr bwMode="auto">
          <a:xfrm>
            <a:off x="274638" y="2124081"/>
            <a:ext cx="8229600" cy="365918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bg1"/>
                  </a:gs>
                  <a:gs pos="100000">
                    <a:schemeClr val="bg1"/>
                  </a:gs>
                </a:gsLst>
                <a:lin ang="5400000" scaled="0"/>
              </a:gradFill>
            </a:endParaRPr>
          </a:p>
        </p:txBody>
      </p:sp>
      <p:sp>
        <p:nvSpPr>
          <p:cNvPr id="22" name="Text Placeholder 4"/>
          <p:cNvSpPr>
            <a:spLocks noGrp="1"/>
          </p:cNvSpPr>
          <p:nvPr>
            <p:ph type="body" sz="quarter" idx="12" hasCustomPrompt="1"/>
          </p:nvPr>
        </p:nvSpPr>
        <p:spPr bwMode="white">
          <a:xfrm>
            <a:off x="274638" y="3954457"/>
            <a:ext cx="8229600" cy="1830388"/>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23" name="Title 1"/>
          <p:cNvSpPr>
            <a:spLocks noGrp="1"/>
          </p:cNvSpPr>
          <p:nvPr>
            <p:ph type="title" hasCustomPrompt="1"/>
          </p:nvPr>
        </p:nvSpPr>
        <p:spPr bwMode="white">
          <a:xfrm>
            <a:off x="274638" y="2125677"/>
            <a:ext cx="8229600" cy="1828800"/>
          </a:xfrm>
          <a:noFill/>
        </p:spPr>
        <p:txBody>
          <a:bodyPr lIns="146304" tIns="91440" rIns="146304" bIns="91440" anchor="t" anchorCtr="0"/>
          <a:lstStyle>
            <a:lvl1pPr>
              <a:defRPr sz="5400" spc="-75" baseline="0">
                <a:gradFill>
                  <a:gsLst>
                    <a:gs pos="100000">
                      <a:schemeClr val="tx1"/>
                    </a:gs>
                    <a:gs pos="0">
                      <a:schemeClr val="tx1"/>
                    </a:gs>
                  </a:gsLst>
                  <a:lin ang="5400000" scaled="0"/>
                </a:gradFill>
              </a:defRPr>
            </a:lvl1pPr>
          </a:lstStyle>
          <a:p>
            <a:r>
              <a:rPr lang="en-US" dirty="0"/>
              <a:t>Presentation title</a:t>
            </a:r>
          </a:p>
        </p:txBody>
      </p:sp>
      <p:pic>
        <p:nvPicPr>
          <p:cNvPr id="24" name="Picture 23"/>
          <p:cNvPicPr>
            <a:picLocks noChangeAspect="1"/>
          </p:cNvPicPr>
          <p:nvPr userDrawn="1"/>
        </p:nvPicPr>
        <p:blipFill>
          <a:blip r:embed="rId4"/>
          <a:stretch>
            <a:fillRect/>
          </a:stretch>
        </p:blipFill>
        <p:spPr>
          <a:xfrm>
            <a:off x="274638" y="294094"/>
            <a:ext cx="1834337" cy="1834337"/>
          </a:xfrm>
          <a:prstGeom prst="rect">
            <a:avLst/>
          </a:prstGeom>
        </p:spPr>
      </p:pic>
      <p:pic>
        <p:nvPicPr>
          <p:cNvPr id="25" name="Picture 2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Tree>
    <p:extLst>
      <p:ext uri="{BB962C8B-B14F-4D97-AF65-F5344CB8AC3E}">
        <p14:creationId xmlns:p14="http://schemas.microsoft.com/office/powerpoint/2010/main" val="1267388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36880" r="6878"/>
          <a:stretch/>
        </p:blipFill>
        <p:spPr>
          <a:xfrm rot="16200000" flipH="1" flipV="1">
            <a:off x="2720976" y="-2720976"/>
            <a:ext cx="6994524" cy="12436475"/>
          </a:xfrm>
          <a:prstGeom prst="rect">
            <a:avLst/>
          </a:prstGeom>
        </p:spPr>
      </p:pic>
      <p:sp>
        <p:nvSpPr>
          <p:cNvPr id="14" name="Rectangle 13"/>
          <p:cNvSpPr/>
          <p:nvPr userDrawn="1"/>
        </p:nvSpPr>
        <p:spPr bwMode="auto">
          <a:xfrm>
            <a:off x="274638" y="2125663"/>
            <a:ext cx="9144000" cy="457200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Text Placeholder 4"/>
          <p:cNvSpPr>
            <a:spLocks noGrp="1"/>
          </p:cNvSpPr>
          <p:nvPr>
            <p:ph type="body" sz="quarter" idx="12" hasCustomPrompt="1"/>
          </p:nvPr>
        </p:nvSpPr>
        <p:spPr bwMode="white">
          <a:xfrm>
            <a:off x="276540" y="4516437"/>
            <a:ext cx="9142098" cy="2181225"/>
          </a:xfrm>
          <a:noFill/>
        </p:spPr>
        <p:txBody>
          <a:bodyPr lIns="182880" tIns="146304" rIns="182880" bIns="146304">
            <a:noAutofit/>
          </a:bodyPr>
          <a:lstStyle>
            <a:lvl1pPr marL="0" indent="0">
              <a:spcBef>
                <a:spcPts val="0"/>
              </a:spcBef>
              <a:buNone/>
              <a:defRPr sz="36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12" name="Title 1"/>
          <p:cNvSpPr>
            <a:spLocks noGrp="1"/>
          </p:cNvSpPr>
          <p:nvPr>
            <p:ph type="title" hasCustomPrompt="1"/>
          </p:nvPr>
        </p:nvSpPr>
        <p:spPr bwMode="white">
          <a:xfrm>
            <a:off x="274703" y="2125663"/>
            <a:ext cx="9143935" cy="2390775"/>
          </a:xfrm>
          <a:noFill/>
        </p:spPr>
        <p:txBody>
          <a:bodyPr lIns="146304" tIns="91440" rIns="146304" bIns="91440" anchor="t" anchorCtr="0"/>
          <a:lstStyle>
            <a:lvl1pPr>
              <a:defRPr sz="6000" spc="-100" baseline="0">
                <a:gradFill>
                  <a:gsLst>
                    <a:gs pos="100000">
                      <a:schemeClr val="tx1"/>
                    </a:gs>
                    <a:gs pos="0">
                      <a:schemeClr val="tx1"/>
                    </a:gs>
                  </a:gsLst>
                  <a:lin ang="5400000" scaled="0"/>
                </a:gradFill>
              </a:defRPr>
            </a:lvl1pPr>
          </a:lstStyle>
          <a:p>
            <a:r>
              <a:rPr lang="en-US" dirty="0"/>
              <a:t>Presentation title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white">
          <a:xfrm>
            <a:off x="10333038" y="479425"/>
            <a:ext cx="1643341" cy="352027"/>
          </a:xfrm>
          <a:prstGeom prst="rect">
            <a:avLst/>
          </a:prstGeom>
        </p:spPr>
      </p:pic>
      <p:pic>
        <p:nvPicPr>
          <p:cNvPr id="8" name="Picture 7"/>
          <p:cNvPicPr>
            <a:picLocks noChangeAspect="1"/>
          </p:cNvPicPr>
          <p:nvPr userDrawn="1"/>
        </p:nvPicPr>
        <p:blipFill>
          <a:blip r:embed="rId4"/>
          <a:stretch>
            <a:fillRect/>
          </a:stretch>
        </p:blipFill>
        <p:spPr>
          <a:xfrm>
            <a:off x="274638" y="294094"/>
            <a:ext cx="1834337" cy="1834337"/>
          </a:xfrm>
          <a:prstGeom prst="rect">
            <a:avLst/>
          </a:prstGeom>
        </p:spPr>
      </p:pic>
    </p:spTree>
    <p:extLst>
      <p:ext uri="{BB962C8B-B14F-4D97-AF65-F5344CB8AC3E}">
        <p14:creationId xmlns:p14="http://schemas.microsoft.com/office/powerpoint/2010/main" val="2034998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rgbClr val="006EB9"/>
        </a:solidFill>
        <a:effectLst/>
      </p:bgPr>
    </p:bg>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rot="18900000" flipH="1">
            <a:off x="1520604" y="-2268281"/>
            <a:ext cx="10484469" cy="15841248"/>
          </a:xfrm>
          <a:custGeom>
            <a:avLst/>
            <a:gdLst>
              <a:gd name="connsiteX0" fmla="*/ 10484469 w 10484469"/>
              <a:gd name="connsiteY0" fmla="*/ 13623262 h 15841248"/>
              <a:gd name="connsiteX1" fmla="*/ 8266483 w 10484469"/>
              <a:gd name="connsiteY1" fmla="*/ 15841248 h 15841248"/>
              <a:gd name="connsiteX2" fmla="*/ 10484469 w 10484469"/>
              <a:gd name="connsiteY2" fmla="*/ 15841248 h 15841248"/>
              <a:gd name="connsiteX3" fmla="*/ 5169239 w 10484469"/>
              <a:gd name="connsiteY3" fmla="*/ 0 h 15841248"/>
              <a:gd name="connsiteX4" fmla="*/ 0 w 10484469"/>
              <a:gd name="connsiteY4" fmla="*/ 5169239 h 15841248"/>
              <a:gd name="connsiteX5" fmla="*/ 0 w 10484469"/>
              <a:gd name="connsiteY5" fmla="*/ 15060993 h 15841248"/>
              <a:gd name="connsiteX6" fmla="*/ 10484469 w 10484469"/>
              <a:gd name="connsiteY6" fmla="*/ 4576524 h 15841248"/>
              <a:gd name="connsiteX7" fmla="*/ 10484469 w 10484469"/>
              <a:gd name="connsiteY7" fmla="*/ 3598762 h 15841248"/>
              <a:gd name="connsiteX8" fmla="*/ 6885707 w 10484469"/>
              <a:gd name="connsiteY8" fmla="*/ 0 h 1584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4469" h="15841248">
                <a:moveTo>
                  <a:pt x="10484469" y="13623262"/>
                </a:moveTo>
                <a:lnTo>
                  <a:pt x="8266483" y="15841248"/>
                </a:lnTo>
                <a:lnTo>
                  <a:pt x="10484469" y="15841248"/>
                </a:lnTo>
                <a:close/>
                <a:moveTo>
                  <a:pt x="5169239" y="0"/>
                </a:moveTo>
                <a:lnTo>
                  <a:pt x="0" y="5169239"/>
                </a:lnTo>
                <a:lnTo>
                  <a:pt x="0" y="15060993"/>
                </a:lnTo>
                <a:lnTo>
                  <a:pt x="10484469" y="4576524"/>
                </a:lnTo>
                <a:lnTo>
                  <a:pt x="10484469" y="3598762"/>
                </a:lnTo>
                <a:lnTo>
                  <a:pt x="6885707" y="0"/>
                </a:lnTo>
                <a:close/>
              </a:path>
            </a:pathLst>
          </a:custGeom>
        </p:spPr>
      </p:pic>
      <p:pic>
        <p:nvPicPr>
          <p:cNvPr id="24" name="Picture 23"/>
          <p:cNvPicPr>
            <a:picLocks noChangeAspect="1"/>
          </p:cNvPicPr>
          <p:nvPr userDrawn="1"/>
        </p:nvPicPr>
        <p:blipFill rotWithShape="1">
          <a:blip r:embed="rId3">
            <a:extLst>
              <a:ext uri="{28A0092B-C50C-407E-A947-70E740481C1C}">
                <a14:useLocalDpi xmlns:a14="http://schemas.microsoft.com/office/drawing/2010/main" val="0"/>
              </a:ext>
            </a:extLst>
          </a:blip>
          <a:srcRect l="46433" t="50908"/>
          <a:stretch/>
        </p:blipFill>
        <p:spPr>
          <a:xfrm rot="7200000" flipH="1">
            <a:off x="9090350" y="4894829"/>
            <a:ext cx="2694727" cy="3731379"/>
          </a:xfrm>
          <a:custGeom>
            <a:avLst/>
            <a:gdLst>
              <a:gd name="connsiteX0" fmla="*/ 2694727 w 2694727"/>
              <a:gd name="connsiteY0" fmla="*/ 3731379 h 3731379"/>
              <a:gd name="connsiteX1" fmla="*/ 2694727 w 2694727"/>
              <a:gd name="connsiteY1" fmla="*/ 0 h 3731379"/>
              <a:gd name="connsiteX2" fmla="*/ 2154313 w 2694727"/>
              <a:gd name="connsiteY2" fmla="*/ 0 h 3731379"/>
              <a:gd name="connsiteX3" fmla="*/ 0 w 2694727"/>
              <a:gd name="connsiteY3" fmla="*/ 3731379 h 3731379"/>
            </a:gdLst>
            <a:ahLst/>
            <a:cxnLst>
              <a:cxn ang="0">
                <a:pos x="connsiteX0" y="connsiteY0"/>
              </a:cxn>
              <a:cxn ang="0">
                <a:pos x="connsiteX1" y="connsiteY1"/>
              </a:cxn>
              <a:cxn ang="0">
                <a:pos x="connsiteX2" y="connsiteY2"/>
              </a:cxn>
              <a:cxn ang="0">
                <a:pos x="connsiteX3" y="connsiteY3"/>
              </a:cxn>
            </a:cxnLst>
            <a:rect l="l" t="t" r="r" b="b"/>
            <a:pathLst>
              <a:path w="2694727" h="3731379">
                <a:moveTo>
                  <a:pt x="2694727" y="3731379"/>
                </a:moveTo>
                <a:lnTo>
                  <a:pt x="2694727" y="0"/>
                </a:lnTo>
                <a:lnTo>
                  <a:pt x="2154313" y="0"/>
                </a:lnTo>
                <a:lnTo>
                  <a:pt x="0" y="3731379"/>
                </a:lnTo>
                <a:close/>
              </a:path>
            </a:pathLst>
          </a:custGeom>
        </p:spPr>
      </p:pic>
      <p:sp>
        <p:nvSpPr>
          <p:cNvPr id="25" name="Rectangle 24"/>
          <p:cNvSpPr/>
          <p:nvPr userDrawn="1"/>
        </p:nvSpPr>
        <p:spPr bwMode="auto">
          <a:xfrm>
            <a:off x="274638" y="2125663"/>
            <a:ext cx="10058400" cy="365760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6" name="Text Placeholder 4"/>
          <p:cNvSpPr>
            <a:spLocks noGrp="1"/>
          </p:cNvSpPr>
          <p:nvPr>
            <p:ph type="body" sz="quarter" idx="12" hasCustomPrompt="1"/>
          </p:nvPr>
        </p:nvSpPr>
        <p:spPr bwMode="white">
          <a:xfrm>
            <a:off x="276540" y="4269562"/>
            <a:ext cx="10056498" cy="1513702"/>
          </a:xfrm>
          <a:noFill/>
        </p:spPr>
        <p:txBody>
          <a:bodyPr lIns="182880" tIns="146304" rIns="182880" bIns="146304">
            <a:noAutofit/>
          </a:bodyPr>
          <a:lstStyle>
            <a:lvl1pPr marL="0" indent="0">
              <a:spcBef>
                <a:spcPts val="0"/>
              </a:spcBef>
              <a:buNone/>
              <a:defRPr sz="36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27" name="Title 1"/>
          <p:cNvSpPr>
            <a:spLocks noGrp="1"/>
          </p:cNvSpPr>
          <p:nvPr>
            <p:ph type="title" hasCustomPrompt="1"/>
          </p:nvPr>
        </p:nvSpPr>
        <p:spPr bwMode="white">
          <a:xfrm>
            <a:off x="274703" y="2140318"/>
            <a:ext cx="10058335" cy="2117357"/>
          </a:xfrm>
          <a:noFill/>
        </p:spPr>
        <p:txBody>
          <a:bodyPr lIns="146304" tIns="91440" rIns="146304" bIns="91440" anchor="t" anchorCtr="0"/>
          <a:lstStyle>
            <a:lvl1pPr>
              <a:defRPr sz="6000" spc="-100" baseline="0">
                <a:gradFill>
                  <a:gsLst>
                    <a:gs pos="100000">
                      <a:schemeClr val="tx1"/>
                    </a:gs>
                    <a:gs pos="0">
                      <a:schemeClr val="tx1"/>
                    </a:gs>
                  </a:gsLst>
                  <a:lin ang="5400000" scaled="0"/>
                </a:gradFill>
              </a:defRPr>
            </a:lvl1pPr>
          </a:lstStyle>
          <a:p>
            <a:r>
              <a:rPr lang="en-US" dirty="0"/>
              <a:t>Presentation title</a:t>
            </a:r>
          </a:p>
        </p:txBody>
      </p:sp>
      <p:pic>
        <p:nvPicPr>
          <p:cNvPr id="28" name="Picture 2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333038" y="479425"/>
            <a:ext cx="1643341" cy="352027"/>
          </a:xfrm>
          <a:prstGeom prst="rect">
            <a:avLst/>
          </a:prstGeom>
        </p:spPr>
      </p:pic>
      <p:pic>
        <p:nvPicPr>
          <p:cNvPr id="29" name="Picture 28"/>
          <p:cNvPicPr>
            <a:picLocks noChangeAspect="1"/>
          </p:cNvPicPr>
          <p:nvPr userDrawn="1"/>
        </p:nvPicPr>
        <p:blipFill>
          <a:blip r:embed="rId5"/>
          <a:stretch>
            <a:fillRect/>
          </a:stretch>
        </p:blipFill>
        <p:spPr>
          <a:xfrm>
            <a:off x="274638" y="294094"/>
            <a:ext cx="1834337" cy="1834337"/>
          </a:xfrm>
          <a:prstGeom prst="rect">
            <a:avLst/>
          </a:prstGeom>
        </p:spPr>
      </p:pic>
    </p:spTree>
    <p:extLst>
      <p:ext uri="{BB962C8B-B14F-4D97-AF65-F5344CB8AC3E}">
        <p14:creationId xmlns:p14="http://schemas.microsoft.com/office/powerpoint/2010/main" val="14048005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rot="12600000" flipH="1" flipV="1">
            <a:off x="4777352" y="2327495"/>
            <a:ext cx="7502204" cy="11335270"/>
          </a:xfrm>
          <a:custGeom>
            <a:avLst/>
            <a:gdLst>
              <a:gd name="connsiteX0" fmla="*/ 6557308 w 7502204"/>
              <a:gd name="connsiteY0" fmla="*/ 11335270 h 11335270"/>
              <a:gd name="connsiteX1" fmla="*/ 7502204 w 7502204"/>
              <a:gd name="connsiteY1" fmla="*/ 10789734 h 11335270"/>
              <a:gd name="connsiteX2" fmla="*/ 7502204 w 7502204"/>
              <a:gd name="connsiteY2" fmla="*/ 11335270 h 11335270"/>
              <a:gd name="connsiteX3" fmla="*/ 0 w 7502204"/>
              <a:gd name="connsiteY3" fmla="*/ 0 h 11335270"/>
              <a:gd name="connsiteX4" fmla="*/ 4991486 w 7502204"/>
              <a:gd name="connsiteY4" fmla="*/ 0 h 11335270"/>
              <a:gd name="connsiteX5" fmla="*/ 6635245 w 7502204"/>
              <a:gd name="connsiteY5" fmla="*/ 2847074 h 11335270"/>
              <a:gd name="connsiteX6" fmla="*/ 0 w 7502204"/>
              <a:gd name="connsiteY6" fmla="*/ 6677935 h 11335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02204" h="11335270">
                <a:moveTo>
                  <a:pt x="6557308" y="11335270"/>
                </a:moveTo>
                <a:lnTo>
                  <a:pt x="7502204" y="10789734"/>
                </a:lnTo>
                <a:lnTo>
                  <a:pt x="7502204" y="11335270"/>
                </a:lnTo>
                <a:close/>
                <a:moveTo>
                  <a:pt x="0" y="0"/>
                </a:moveTo>
                <a:lnTo>
                  <a:pt x="4991486" y="0"/>
                </a:lnTo>
                <a:lnTo>
                  <a:pt x="6635245" y="2847074"/>
                </a:lnTo>
                <a:lnTo>
                  <a:pt x="0" y="6677935"/>
                </a:lnTo>
                <a:close/>
              </a:path>
            </a:pathLst>
          </a:custGeom>
        </p:spPr>
      </p:pic>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rcRect b="24685"/>
          <a:stretch>
            <a:fillRect/>
          </a:stretch>
        </p:blipFill>
        <p:spPr>
          <a:xfrm rot="19800000" flipH="1" flipV="1">
            <a:off x="548613" y="-1373184"/>
            <a:ext cx="5264984" cy="5991282"/>
          </a:xfrm>
          <a:custGeom>
            <a:avLst/>
            <a:gdLst>
              <a:gd name="connsiteX0" fmla="*/ 4576182 w 5264984"/>
              <a:gd name="connsiteY0" fmla="*/ 5991282 h 5991282"/>
              <a:gd name="connsiteX1" fmla="*/ 0 w 5264984"/>
              <a:gd name="connsiteY1" fmla="*/ 3349222 h 5991282"/>
              <a:gd name="connsiteX2" fmla="*/ 0 w 5264984"/>
              <a:gd name="connsiteY2" fmla="*/ 0 h 5991282"/>
              <a:gd name="connsiteX3" fmla="*/ 5264984 w 5264984"/>
              <a:gd name="connsiteY3" fmla="*/ 0 h 5991282"/>
              <a:gd name="connsiteX4" fmla="*/ 5264984 w 5264984"/>
              <a:gd name="connsiteY4" fmla="*/ 4798241 h 5991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4984" h="5991282">
                <a:moveTo>
                  <a:pt x="4576182" y="5991282"/>
                </a:moveTo>
                <a:lnTo>
                  <a:pt x="0" y="3349222"/>
                </a:lnTo>
                <a:lnTo>
                  <a:pt x="0" y="0"/>
                </a:lnTo>
                <a:lnTo>
                  <a:pt x="5264984" y="0"/>
                </a:lnTo>
                <a:lnTo>
                  <a:pt x="5264984" y="4798241"/>
                </a:lnTo>
                <a:close/>
              </a:path>
            </a:pathLst>
          </a:custGeom>
        </p:spPr>
      </p:pic>
      <p:sp>
        <p:nvSpPr>
          <p:cNvPr id="13" name="Rectangle 12"/>
          <p:cNvSpPr/>
          <p:nvPr userDrawn="1"/>
        </p:nvSpPr>
        <p:spPr bwMode="auto">
          <a:xfrm>
            <a:off x="274638" y="1211263"/>
            <a:ext cx="7315200" cy="3657600"/>
          </a:xfrm>
          <a:prstGeom prst="rect">
            <a:avLst/>
          </a:prstGeom>
          <a:solidFill>
            <a:srgbClr val="006EB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tx1">
                      <a:lumMod val="50000"/>
                    </a:schemeClr>
                  </a:gs>
                  <a:gs pos="100000">
                    <a:schemeClr val="tx1">
                      <a:lumMod val="50000"/>
                    </a:schemeClr>
                  </a:gs>
                </a:gsLst>
                <a:lin ang="5400000" scaled="0"/>
              </a:gradFill>
            </a:endParaRPr>
          </a:p>
        </p:txBody>
      </p:sp>
      <p:sp>
        <p:nvSpPr>
          <p:cNvPr id="14" name="Title 1"/>
          <p:cNvSpPr>
            <a:spLocks noGrp="1"/>
          </p:cNvSpPr>
          <p:nvPr>
            <p:ph type="title" hasCustomPrompt="1"/>
          </p:nvPr>
        </p:nvSpPr>
        <p:spPr>
          <a:xfrm>
            <a:off x="274638" y="1211287"/>
            <a:ext cx="7315200" cy="2309599"/>
          </a:xfrm>
          <a:noFill/>
        </p:spPr>
        <p:txBody>
          <a:bodyPr tIns="91440" bIns="91440" anchor="t" anchorCtr="0"/>
          <a:lstStyle>
            <a:lvl1pPr>
              <a:defRPr sz="5399" spc="-75" baseline="0">
                <a:gradFill>
                  <a:gsLst>
                    <a:gs pos="100000">
                      <a:schemeClr val="tx1"/>
                    </a:gs>
                    <a:gs pos="0">
                      <a:schemeClr val="tx1"/>
                    </a:gs>
                  </a:gsLst>
                  <a:lin ang="5400000" scaled="0"/>
                </a:gradFill>
              </a:defRPr>
            </a:lvl1pPr>
          </a:lstStyle>
          <a:p>
            <a:r>
              <a:rPr lang="en-US" dirty="0"/>
              <a:t>Demo title</a:t>
            </a:r>
          </a:p>
        </p:txBody>
      </p:sp>
      <p:sp>
        <p:nvSpPr>
          <p:cNvPr id="15" name="Text Placeholder 4"/>
          <p:cNvSpPr>
            <a:spLocks noGrp="1"/>
          </p:cNvSpPr>
          <p:nvPr>
            <p:ph type="body" sz="quarter" idx="12" hasCustomPrompt="1"/>
          </p:nvPr>
        </p:nvSpPr>
        <p:spPr>
          <a:xfrm>
            <a:off x="274637" y="3520886"/>
            <a:ext cx="7315201" cy="1347977"/>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948428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6EB9"/>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rcRect t="11922" r="9441" b="11244"/>
          <a:stretch>
            <a:fillRect/>
          </a:stretch>
        </p:blipFill>
        <p:spPr>
          <a:xfrm rot="10800000" flipH="1" flipV="1">
            <a:off x="6980238" y="-1"/>
            <a:ext cx="5456236" cy="6994526"/>
          </a:xfrm>
          <a:custGeom>
            <a:avLst/>
            <a:gdLst>
              <a:gd name="connsiteX0" fmla="*/ 0 w 5456236"/>
              <a:gd name="connsiteY0" fmla="*/ 0 h 6994526"/>
              <a:gd name="connsiteX1" fmla="*/ 5456236 w 5456236"/>
              <a:gd name="connsiteY1" fmla="*/ 0 h 6994526"/>
              <a:gd name="connsiteX2" fmla="*/ 5456236 w 5456236"/>
              <a:gd name="connsiteY2" fmla="*/ 6994526 h 6994526"/>
              <a:gd name="connsiteX3" fmla="*/ 0 w 5456236"/>
              <a:gd name="connsiteY3" fmla="*/ 6994526 h 6994526"/>
            </a:gdLst>
            <a:ahLst/>
            <a:cxnLst>
              <a:cxn ang="0">
                <a:pos x="connsiteX0" y="connsiteY0"/>
              </a:cxn>
              <a:cxn ang="0">
                <a:pos x="connsiteX1" y="connsiteY1"/>
              </a:cxn>
              <a:cxn ang="0">
                <a:pos x="connsiteX2" y="connsiteY2"/>
              </a:cxn>
              <a:cxn ang="0">
                <a:pos x="connsiteX3" y="connsiteY3"/>
              </a:cxn>
            </a:cxnLst>
            <a:rect l="l" t="t" r="r" b="b"/>
            <a:pathLst>
              <a:path w="5456236" h="6994526">
                <a:moveTo>
                  <a:pt x="0" y="0"/>
                </a:moveTo>
                <a:lnTo>
                  <a:pt x="5456236" y="0"/>
                </a:lnTo>
                <a:lnTo>
                  <a:pt x="5456236" y="6994526"/>
                </a:lnTo>
                <a:lnTo>
                  <a:pt x="0" y="6994526"/>
                </a:lnTo>
                <a:close/>
              </a:path>
            </a:pathLst>
          </a:custGeom>
        </p:spPr>
      </p:pic>
      <p:sp>
        <p:nvSpPr>
          <p:cNvPr id="6" name="Rectangle 5"/>
          <p:cNvSpPr/>
          <p:nvPr userDrawn="1"/>
        </p:nvSpPr>
        <p:spPr bwMode="auto">
          <a:xfrm>
            <a:off x="274638" y="1209973"/>
            <a:ext cx="7315200" cy="275169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itle 1"/>
          <p:cNvSpPr>
            <a:spLocks noGrp="1"/>
          </p:cNvSpPr>
          <p:nvPr>
            <p:ph type="title" hasCustomPrompt="1"/>
          </p:nvPr>
        </p:nvSpPr>
        <p:spPr>
          <a:xfrm>
            <a:off x="274639" y="1209973"/>
            <a:ext cx="7315199" cy="2751698"/>
          </a:xfrm>
          <a:noFill/>
        </p:spPr>
        <p:txBody>
          <a:bodyPr tIns="91440" bIns="91440" anchor="t" anchorCtr="0"/>
          <a:lstStyle>
            <a:lvl1pPr>
              <a:defRPr sz="7200" spc="-100" baseline="0">
                <a:gradFill>
                  <a:gsLst>
                    <a:gs pos="100000">
                      <a:schemeClr val="bg1">
                        <a:lumMod val="50000"/>
                      </a:schemeClr>
                    </a:gs>
                    <a:gs pos="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28250041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2">
                        <a:lumMod val="50000"/>
                      </a:schemeClr>
                    </a:gs>
                    <a:gs pos="0">
                      <a:schemeClr val="bg2">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41696429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2">
                        <a:lumMod val="50000"/>
                      </a:schemeClr>
                    </a:gs>
                    <a:gs pos="0">
                      <a:schemeClr val="bg2">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819913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2">
                        <a:lumMod val="50000"/>
                      </a:schemeClr>
                    </a:gs>
                    <a:gs pos="0">
                      <a:schemeClr val="bg2">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26684929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8736639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3852" r="1218"/>
          <a:stretch/>
        </p:blipFill>
        <p:spPr>
          <a:xfrm>
            <a:off x="0" y="0"/>
            <a:ext cx="12436475" cy="6994525"/>
          </a:xfrm>
          <a:prstGeom prst="rect">
            <a:avLst/>
          </a:prstGeom>
        </p:spPr>
      </p:pic>
      <p:sp>
        <p:nvSpPr>
          <p:cNvPr id="16" name="Text Placeholder 4"/>
          <p:cNvSpPr>
            <a:spLocks noGrp="1"/>
          </p:cNvSpPr>
          <p:nvPr>
            <p:ph type="body" sz="quarter" idx="12" hasCustomPrompt="1"/>
          </p:nvPr>
        </p:nvSpPr>
        <p:spPr bwMode="white">
          <a:xfrm>
            <a:off x="274637" y="3954457"/>
            <a:ext cx="8206489" cy="2136160"/>
          </a:xfrm>
          <a:noFill/>
        </p:spPr>
        <p:txBody>
          <a:bodyPr lIns="182880" tIns="146304" rIns="182880" bIns="146304">
            <a:noAutofit/>
          </a:bodyPr>
          <a:lstStyle>
            <a:lvl1pPr marL="0" indent="0">
              <a:spcBef>
                <a:spcPts val="0"/>
              </a:spcBef>
              <a:buNone/>
              <a:defRPr sz="3200" spc="0" baseline="0">
                <a:solidFill>
                  <a:srgbClr val="797979"/>
                </a:solidFill>
                <a:latin typeface="+mj-lt"/>
              </a:defRPr>
            </a:lvl1pPr>
          </a:lstStyle>
          <a:p>
            <a:pPr lvl="0"/>
            <a:r>
              <a:rPr lang="en-US" dirty="0"/>
              <a:t>Speaker Name</a:t>
            </a:r>
          </a:p>
        </p:txBody>
      </p:sp>
      <p:sp>
        <p:nvSpPr>
          <p:cNvPr id="18" name="Title 1"/>
          <p:cNvSpPr>
            <a:spLocks noGrp="1"/>
          </p:cNvSpPr>
          <p:nvPr>
            <p:ph type="title" hasCustomPrompt="1"/>
          </p:nvPr>
        </p:nvSpPr>
        <p:spPr bwMode="white">
          <a:xfrm>
            <a:off x="274637" y="2259769"/>
            <a:ext cx="8184963" cy="1694707"/>
          </a:xfrm>
          <a:noFill/>
        </p:spPr>
        <p:txBody>
          <a:bodyPr lIns="146304" tIns="91440" rIns="146304" bIns="91440" anchor="t" anchorCtr="0"/>
          <a:lstStyle>
            <a:lvl1pPr>
              <a:defRPr sz="5400" spc="-75" baseline="0">
                <a:solidFill>
                  <a:schemeClr val="tx2">
                    <a:lumMod val="75000"/>
                  </a:schemeClr>
                </a:solidFill>
              </a:defRPr>
            </a:lvl1pPr>
          </a:lstStyle>
          <a:p>
            <a:r>
              <a:rPr lang="en-US" dirty="0"/>
              <a:t>Title slide option A: </a:t>
            </a:r>
            <a:br>
              <a:rPr lang="en-US" dirty="0"/>
            </a:br>
            <a:r>
              <a:rPr lang="en-US" dirty="0"/>
              <a:t>Presentation title goes here</a:t>
            </a:r>
          </a:p>
        </p:txBody>
      </p:sp>
      <p:pic>
        <p:nvPicPr>
          <p:cNvPr id="15" name="Picture 14"/>
          <p:cNvPicPr>
            <a:picLocks noChangeAspect="1"/>
          </p:cNvPicPr>
          <p:nvPr userDrawn="1"/>
        </p:nvPicPr>
        <p:blipFill>
          <a:blip r:embed="rId3"/>
          <a:stretch>
            <a:fillRect/>
          </a:stretch>
        </p:blipFill>
        <p:spPr>
          <a:xfrm>
            <a:off x="236121" y="230322"/>
            <a:ext cx="1996730" cy="1993293"/>
          </a:xfrm>
          <a:prstGeom prst="rect">
            <a:avLst/>
          </a:prstGeom>
        </p:spPr>
      </p:pic>
      <p:pic>
        <p:nvPicPr>
          <p:cNvPr id="22" name="Picture 21"/>
          <p:cNvPicPr>
            <a:picLocks noChangeAspect="1"/>
          </p:cNvPicPr>
          <p:nvPr userDrawn="1"/>
        </p:nvPicPr>
        <p:blipFill>
          <a:blip r:embed="rId4"/>
          <a:stretch>
            <a:fillRect/>
          </a:stretch>
        </p:blipFill>
        <p:spPr>
          <a:xfrm>
            <a:off x="10533201" y="6376028"/>
            <a:ext cx="1319210" cy="281431"/>
          </a:xfrm>
          <a:prstGeom prst="rect">
            <a:avLst/>
          </a:prstGeom>
        </p:spPr>
      </p:pic>
    </p:spTree>
    <p:extLst>
      <p:ext uri="{BB962C8B-B14F-4D97-AF65-F5344CB8AC3E}">
        <p14:creationId xmlns:p14="http://schemas.microsoft.com/office/powerpoint/2010/main" val="2993416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851279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14996"/>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74638" y="1214438"/>
            <a:ext cx="11887200" cy="54832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232901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014996"/>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3212193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046645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833090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419593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0900410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911952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1499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227157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52977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rgbClr val="006EB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3561"/>
          <a:stretch/>
        </p:blipFill>
        <p:spPr>
          <a:xfrm>
            <a:off x="-21526" y="-1"/>
            <a:ext cx="12551912" cy="6994525"/>
          </a:xfrm>
          <a:prstGeom prst="rect">
            <a:avLst/>
          </a:prstGeom>
        </p:spPr>
      </p:pic>
      <p:pic>
        <p:nvPicPr>
          <p:cNvPr id="10" name="Picture 9"/>
          <p:cNvPicPr>
            <a:picLocks noChangeAspect="1"/>
          </p:cNvPicPr>
          <p:nvPr userDrawn="1"/>
        </p:nvPicPr>
        <p:blipFill>
          <a:blip r:embed="rId3"/>
          <a:stretch>
            <a:fillRect/>
          </a:stretch>
        </p:blipFill>
        <p:spPr>
          <a:xfrm>
            <a:off x="236121" y="230322"/>
            <a:ext cx="1996730" cy="1993293"/>
          </a:xfrm>
          <a:prstGeom prst="rect">
            <a:avLst/>
          </a:prstGeom>
        </p:spPr>
      </p:pic>
      <p:sp>
        <p:nvSpPr>
          <p:cNvPr id="5" name="Text Placeholder 4"/>
          <p:cNvSpPr>
            <a:spLocks noGrp="1"/>
          </p:cNvSpPr>
          <p:nvPr>
            <p:ph type="body" sz="quarter" idx="12" hasCustomPrompt="1"/>
          </p:nvPr>
        </p:nvSpPr>
        <p:spPr bwMode="white">
          <a:xfrm>
            <a:off x="276540" y="4238625"/>
            <a:ext cx="9905118" cy="1938079"/>
          </a:xfrm>
          <a:noFill/>
        </p:spPr>
        <p:txBody>
          <a:bodyPr lIns="182880" tIns="146304" rIns="182880" bIns="146304">
            <a:noAutofit/>
          </a:bodyPr>
          <a:lstStyle>
            <a:lvl1pPr marL="0" indent="0">
              <a:spcBef>
                <a:spcPts val="0"/>
              </a:spcBef>
              <a:buNone/>
              <a:defRPr sz="3600" spc="0" baseline="0">
                <a:solidFill>
                  <a:srgbClr val="797979"/>
                </a:solidFill>
                <a:latin typeface="+mj-lt"/>
              </a:defRPr>
            </a:lvl1pPr>
          </a:lstStyle>
          <a:p>
            <a:pPr lvl="0"/>
            <a:r>
              <a:rPr lang="en-US" dirty="0"/>
              <a:t>Speaker Name</a:t>
            </a:r>
          </a:p>
        </p:txBody>
      </p:sp>
      <p:sp>
        <p:nvSpPr>
          <p:cNvPr id="9" name="Title 1"/>
          <p:cNvSpPr>
            <a:spLocks noGrp="1"/>
          </p:cNvSpPr>
          <p:nvPr>
            <p:ph type="title" hasCustomPrompt="1"/>
          </p:nvPr>
        </p:nvSpPr>
        <p:spPr bwMode="white">
          <a:xfrm>
            <a:off x="274703" y="2259770"/>
            <a:ext cx="9885429" cy="1978855"/>
          </a:xfrm>
          <a:noFill/>
        </p:spPr>
        <p:txBody>
          <a:bodyPr lIns="146304" tIns="91440" rIns="146304" bIns="91440" anchor="t" anchorCtr="0"/>
          <a:lstStyle>
            <a:lvl1pPr>
              <a:defRPr sz="6000" spc="-100" baseline="0">
                <a:solidFill>
                  <a:srgbClr val="797979"/>
                </a:solidFill>
              </a:defRPr>
            </a:lvl1pPr>
          </a:lstStyle>
          <a:p>
            <a:r>
              <a:rPr lang="en-US" dirty="0"/>
              <a:t>Title slide option B: </a:t>
            </a:r>
            <a:br>
              <a:rPr lang="en-US" dirty="0"/>
            </a:br>
            <a:r>
              <a:rPr lang="en-US" dirty="0"/>
              <a:t>Presentation title goes here</a:t>
            </a:r>
          </a:p>
        </p:txBody>
      </p:sp>
      <p:pic>
        <p:nvPicPr>
          <p:cNvPr id="12" name="Picture 11"/>
          <p:cNvPicPr>
            <a:picLocks noChangeAspect="1"/>
          </p:cNvPicPr>
          <p:nvPr userDrawn="1"/>
        </p:nvPicPr>
        <p:blipFill>
          <a:blip r:embed="rId4"/>
          <a:stretch>
            <a:fillRect/>
          </a:stretch>
        </p:blipFill>
        <p:spPr>
          <a:xfrm>
            <a:off x="10748458" y="6289942"/>
            <a:ext cx="1319210" cy="281431"/>
          </a:xfrm>
          <a:prstGeom prst="rect">
            <a:avLst/>
          </a:prstGeom>
        </p:spPr>
      </p:pic>
    </p:spTree>
    <p:extLst>
      <p:ext uri="{BB962C8B-B14F-4D97-AF65-F5344CB8AC3E}">
        <p14:creationId xmlns:p14="http://schemas.microsoft.com/office/powerpoint/2010/main" val="869242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21320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161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3112775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1769621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36880" r="6878"/>
          <a:stretch/>
        </p:blipFill>
        <p:spPr>
          <a:xfrm rot="16200000" flipH="1" flipV="1">
            <a:off x="2720976" y="-2720976"/>
            <a:ext cx="6994524" cy="12436475"/>
          </a:xfrm>
          <a:prstGeom prst="rect">
            <a:avLst/>
          </a:prstGeom>
        </p:spPr>
      </p:pic>
      <p:sp>
        <p:nvSpPr>
          <p:cNvPr id="6" name="Rectangle 5"/>
          <p:cNvSpPr/>
          <p:nvPr userDrawn="1"/>
        </p:nvSpPr>
        <p:spPr bwMode="auto">
          <a:xfrm>
            <a:off x="274638" y="2128431"/>
            <a:ext cx="9144000" cy="456923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4"/>
          <p:cNvSpPr>
            <a:spLocks noGrp="1"/>
          </p:cNvSpPr>
          <p:nvPr>
            <p:ph type="body" sz="quarter" idx="12" hasCustomPrompt="1"/>
          </p:nvPr>
        </p:nvSpPr>
        <p:spPr bwMode="white">
          <a:xfrm>
            <a:off x="276540" y="4546765"/>
            <a:ext cx="9142098" cy="2150898"/>
          </a:xfrm>
          <a:noFill/>
        </p:spPr>
        <p:txBody>
          <a:bodyPr lIns="182880" tIns="146304" rIns="182880" bIns="146304">
            <a:noAutofit/>
          </a:bodyPr>
          <a:lstStyle>
            <a:lvl1pPr marL="0" indent="0">
              <a:spcBef>
                <a:spcPts val="0"/>
              </a:spcBef>
              <a:buNone/>
              <a:defRPr sz="36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bwMode="white">
          <a:xfrm>
            <a:off x="274703" y="2140318"/>
            <a:ext cx="9143935" cy="2390775"/>
          </a:xfrm>
          <a:noFill/>
        </p:spPr>
        <p:txBody>
          <a:bodyPr lIns="146304" tIns="91440" rIns="146304" bIns="91440" anchor="t" anchorCtr="0"/>
          <a:lstStyle>
            <a:lvl1pPr>
              <a:defRPr sz="6000" spc="-100" baseline="0">
                <a:gradFill>
                  <a:gsLst>
                    <a:gs pos="100000">
                      <a:schemeClr val="tx1"/>
                    </a:gs>
                    <a:gs pos="0">
                      <a:schemeClr val="tx1"/>
                    </a:gs>
                  </a:gsLst>
                  <a:lin ang="5400000" scaled="0"/>
                </a:gradFill>
              </a:defRPr>
            </a:lvl1pPr>
          </a:lstStyle>
          <a:p>
            <a:r>
              <a:rPr lang="en-US" dirty="0"/>
              <a:t>Presentation 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white">
          <a:xfrm>
            <a:off x="10333038" y="479425"/>
            <a:ext cx="1643341" cy="352027"/>
          </a:xfrm>
          <a:prstGeom prst="rect">
            <a:avLst/>
          </a:prstGeom>
        </p:spPr>
      </p:pic>
      <p:pic>
        <p:nvPicPr>
          <p:cNvPr id="11" name="Picture 10"/>
          <p:cNvPicPr>
            <a:picLocks noChangeAspect="1"/>
          </p:cNvPicPr>
          <p:nvPr userDrawn="1"/>
        </p:nvPicPr>
        <p:blipFill>
          <a:blip r:embed="rId4"/>
          <a:stretch>
            <a:fillRect/>
          </a:stretch>
        </p:blipFill>
        <p:spPr>
          <a:xfrm>
            <a:off x="274638" y="294094"/>
            <a:ext cx="1834337" cy="1834337"/>
          </a:xfrm>
          <a:prstGeom prst="rect">
            <a:avLst/>
          </a:prstGeom>
        </p:spPr>
      </p:pic>
    </p:spTree>
    <p:extLst>
      <p:ext uri="{BB962C8B-B14F-4D97-AF65-F5344CB8AC3E}">
        <p14:creationId xmlns:p14="http://schemas.microsoft.com/office/powerpoint/2010/main" val="4141309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tx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srcRect b="23163"/>
          <a:stretch/>
        </p:blipFill>
        <p:spPr>
          <a:xfrm>
            <a:off x="0" y="486412"/>
            <a:ext cx="12436475" cy="6508113"/>
          </a:xfrm>
          <a:prstGeom prst="rect">
            <a:avLst/>
          </a:prstGeom>
        </p:spPr>
      </p:pic>
      <p:pic>
        <p:nvPicPr>
          <p:cNvPr id="12" name="Picture 11"/>
          <p:cNvPicPr>
            <a:picLocks noChangeAspect="1"/>
          </p:cNvPicPr>
          <p:nvPr userDrawn="1"/>
        </p:nvPicPr>
        <p:blipFill>
          <a:blip r:embed="rId3"/>
          <a:stretch>
            <a:fillRect/>
          </a:stretch>
        </p:blipFill>
        <p:spPr>
          <a:xfrm>
            <a:off x="254013" y="1206105"/>
            <a:ext cx="7366085" cy="3669957"/>
          </a:xfrm>
          <a:prstGeom prst="rect">
            <a:avLst/>
          </a:prstGeom>
          <a:solidFill>
            <a:srgbClr val="90FF00"/>
          </a:solidFill>
        </p:spPr>
      </p:pic>
      <p:sp>
        <p:nvSpPr>
          <p:cNvPr id="8" name="Title 1"/>
          <p:cNvSpPr>
            <a:spLocks noGrp="1"/>
          </p:cNvSpPr>
          <p:nvPr>
            <p:ph type="title" hasCustomPrompt="1"/>
          </p:nvPr>
        </p:nvSpPr>
        <p:spPr>
          <a:xfrm>
            <a:off x="274638" y="1211287"/>
            <a:ext cx="7315200" cy="2309599"/>
          </a:xfrm>
          <a:noFill/>
        </p:spPr>
        <p:txBody>
          <a:bodyPr tIns="91440" bIns="91440" anchor="t" anchorCtr="0"/>
          <a:lstStyle>
            <a:lvl1pPr>
              <a:defRPr sz="7200" spc="-75" baseline="0">
                <a:gradFill>
                  <a:gsLst>
                    <a:gs pos="100000">
                      <a:schemeClr val="tx1"/>
                    </a:gs>
                    <a:gs pos="0">
                      <a:schemeClr val="tx1"/>
                    </a:gs>
                  </a:gsLst>
                  <a:lin ang="5400000" scaled="0"/>
                </a:gradFill>
              </a:defRPr>
            </a:lvl1pPr>
          </a:lstStyle>
          <a:p>
            <a:r>
              <a:rPr lang="en-US" dirty="0"/>
              <a:t>Demo title</a:t>
            </a:r>
          </a:p>
        </p:txBody>
      </p:sp>
    </p:spTree>
    <p:extLst>
      <p:ext uri="{BB962C8B-B14F-4D97-AF65-F5344CB8AC3E}">
        <p14:creationId xmlns:p14="http://schemas.microsoft.com/office/powerpoint/2010/main" val="1706119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6EB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srcRect l="6613" b="43969"/>
          <a:stretch/>
        </p:blipFill>
        <p:spPr>
          <a:xfrm>
            <a:off x="-1" y="0"/>
            <a:ext cx="12436475" cy="6994526"/>
          </a:xfrm>
          <a:prstGeom prst="rect">
            <a:avLst/>
          </a:prstGeom>
        </p:spPr>
      </p:pic>
      <p:sp>
        <p:nvSpPr>
          <p:cNvPr id="5" name="Rectangle 4"/>
          <p:cNvSpPr/>
          <p:nvPr userDrawn="1"/>
        </p:nvSpPr>
        <p:spPr bwMode="auto">
          <a:xfrm>
            <a:off x="274638" y="1209973"/>
            <a:ext cx="7315200" cy="275169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9" y="1209973"/>
            <a:ext cx="7315199" cy="2751698"/>
          </a:xfrm>
          <a:noFill/>
        </p:spPr>
        <p:txBody>
          <a:bodyPr tIns="91440" bIns="91440" anchor="t" anchorCtr="0"/>
          <a:lstStyle>
            <a:lvl1pPr>
              <a:defRPr sz="7200" spc="-100" baseline="0">
                <a:gradFill>
                  <a:gsLst>
                    <a:gs pos="100000">
                      <a:schemeClr val="bg1">
                        <a:lumMod val="50000"/>
                      </a:schemeClr>
                    </a:gs>
                    <a:gs pos="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2827926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83" r:id="rId1"/>
    <p:sldLayoutId id="2147484279" r:id="rId2"/>
    <p:sldLayoutId id="2147484184" r:id="rId3"/>
    <p:sldLayoutId id="2147484280" r:id="rId4"/>
    <p:sldLayoutId id="2147484274" r:id="rId5"/>
    <p:sldLayoutId id="2147484272" r:id="rId6"/>
    <p:sldLayoutId id="2147484185" r:id="rId7"/>
    <p:sldLayoutId id="2147484186" r:id="rId8"/>
    <p:sldLayoutId id="2147484130" r:id="rId9"/>
    <p:sldLayoutId id="2147484101" r:id="rId10"/>
    <p:sldLayoutId id="2147484102" r:id="rId11"/>
    <p:sldLayoutId id="2147484087" r:id="rId12"/>
    <p:sldLayoutId id="2147484098" r:id="rId13"/>
    <p:sldLayoutId id="2147484086" r:id="rId14"/>
    <p:sldLayoutId id="2147484107" r:id="rId15"/>
    <p:sldLayoutId id="2147484099" r:id="rId16"/>
    <p:sldLayoutId id="2147484100" r:id="rId17"/>
    <p:sldLayoutId id="2147484089" r:id="rId18"/>
    <p:sldLayoutId id="2147484106" r:id="rId19"/>
    <p:sldLayoutId id="2147484092" r:id="rId20"/>
    <p:sldLayoutId id="2147484093" r:id="rId21"/>
    <p:sldLayoutId id="2147484127" r:id="rId22"/>
    <p:sldLayoutId id="2147484128" r:id="rId23"/>
    <p:sldLayoutId id="2147484129" r:id="rId24"/>
    <p:sldLayoutId id="2147484094" r:id="rId25"/>
    <p:sldLayoutId id="2147484096" r:id="rId26"/>
    <p:sldLayoutId id="2147484284" r:id="rId27"/>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2260113"/>
      </p:ext>
    </p:extLst>
  </p:cSld>
  <p:clrMap bg1="dk1" tx1="lt1" bg2="dk2" tx2="lt2" accent1="accent1" accent2="accent2" accent3="accent3" accent4="accent4" accent5="accent5" accent6="accent6" hlink="hlink" folHlink="folHlink"/>
  <p:sldLayoutIdLst>
    <p:sldLayoutId id="2147484244" r:id="rId1"/>
    <p:sldLayoutId id="2147484275" r:id="rId2"/>
    <p:sldLayoutId id="2147484247" r:id="rId3"/>
    <p:sldLayoutId id="2147484281" r:id="rId4"/>
    <p:sldLayoutId id="2147484277" r:id="rId5"/>
    <p:sldLayoutId id="2147484278" r:id="rId6"/>
    <p:sldLayoutId id="2147484249" r:id="rId7"/>
    <p:sldLayoutId id="2147484251" r:id="rId8"/>
    <p:sldLayoutId id="2147484253" r:id="rId9"/>
    <p:sldLayoutId id="2147484254" r:id="rId10"/>
    <p:sldLayoutId id="2147484255" r:id="rId11"/>
    <p:sldLayoutId id="2147484256" r:id="rId12"/>
    <p:sldLayoutId id="2147484257" r:id="rId13"/>
    <p:sldLayoutId id="2147484258" r:id="rId14"/>
    <p:sldLayoutId id="2147484259" r:id="rId15"/>
    <p:sldLayoutId id="2147484260" r:id="rId16"/>
    <p:sldLayoutId id="2147484261" r:id="rId17"/>
    <p:sldLayoutId id="2147484262" r:id="rId18"/>
    <p:sldLayoutId id="2147484263" r:id="rId19"/>
    <p:sldLayoutId id="2147484264" r:id="rId20"/>
    <p:sldLayoutId id="2147484265" r:id="rId21"/>
    <p:sldLayoutId id="2147484266" r:id="rId22"/>
    <p:sldLayoutId id="2147484267" r:id="rId23"/>
    <p:sldLayoutId id="2147484268" r:id="rId24"/>
    <p:sldLayoutId id="2147484269" r:id="rId25"/>
    <p:sldLayoutId id="2147484270" r:id="rId26"/>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8.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4.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4.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8.jpeg"/></Relationships>
</file>

<file path=ppt/slides/_rels/slide1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5.png"/><Relationship Id="rId1" Type="http://schemas.openxmlformats.org/officeDocument/2006/relationships/slideLayout" Target="../slideLayouts/slideLayout12.xml"/><Relationship Id="rId5" Type="http://schemas.openxmlformats.org/officeDocument/2006/relationships/image" Target="../media/image400.png"/><Relationship Id="rId4" Type="http://schemas.openxmlformats.org/officeDocument/2006/relationships/image" Target="../media/image390.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4.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90.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eb.stanford.edu/~hastie/glmnet/glmnet_alpha.html" TargetMode="Externa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1.png"/><Relationship Id="rId1" Type="http://schemas.openxmlformats.org/officeDocument/2006/relationships/slideLayout" Target="../slideLayouts/slideLayout14.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470.png"/><Relationship Id="rId4" Type="http://schemas.openxmlformats.org/officeDocument/2006/relationships/image" Target="../media/image460.png"/></Relationships>
</file>

<file path=ppt/slides/_rels/slide23.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500.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06154" y="1054576"/>
            <a:ext cx="10121029" cy="2309813"/>
          </a:xfrm>
        </p:spPr>
        <p:txBody>
          <a:bodyPr/>
          <a:lstStyle/>
          <a:p>
            <a:r>
              <a:rPr lang="en-US" sz="6600" dirty="0"/>
              <a:t>Causality, Parametric </a:t>
            </a:r>
            <a:r>
              <a:rPr lang="en-US" sz="6600"/>
              <a:t>versus non-parametric</a:t>
            </a:r>
            <a:endParaRPr lang="en-US" sz="6600" dirty="0"/>
          </a:p>
        </p:txBody>
      </p:sp>
      <p:sp>
        <p:nvSpPr>
          <p:cNvPr id="3" name="Text Placeholder 2"/>
          <p:cNvSpPr>
            <a:spLocks noGrp="1"/>
          </p:cNvSpPr>
          <p:nvPr>
            <p:ph type="body" sz="quarter" idx="4294967295"/>
          </p:nvPr>
        </p:nvSpPr>
        <p:spPr>
          <a:xfrm>
            <a:off x="1027135" y="4071938"/>
            <a:ext cx="8229600" cy="2252924"/>
          </a:xfrm>
        </p:spPr>
        <p:txBody>
          <a:bodyPr/>
          <a:lstStyle/>
          <a:p>
            <a:pPr marL="0" indent="0">
              <a:buNone/>
            </a:pPr>
            <a:r>
              <a:rPr lang="en-US" sz="3200" dirty="0"/>
              <a:t>Jacob LaRiviere</a:t>
            </a:r>
          </a:p>
          <a:p>
            <a:pPr marL="0" indent="0">
              <a:buNone/>
            </a:pPr>
            <a:endParaRPr lang="en-US" sz="3200" dirty="0"/>
          </a:p>
          <a:p>
            <a:pPr marL="0" indent="0">
              <a:buNone/>
            </a:pPr>
            <a:endParaRPr lang="en-US" sz="3200" dirty="0"/>
          </a:p>
          <a:p>
            <a:pPr marL="0" indent="0">
              <a:buNone/>
            </a:pPr>
            <a:r>
              <a:rPr lang="en-US" sz="1800" dirty="0"/>
              <a:t>Some content taken from Justin Rao and Brian Quistorff</a:t>
            </a:r>
            <a:r>
              <a:rPr lang="en-US" sz="3200" dirty="0"/>
              <a:t> </a:t>
            </a:r>
          </a:p>
        </p:txBody>
      </p:sp>
    </p:spTree>
    <p:extLst>
      <p:ext uri="{BB962C8B-B14F-4D97-AF65-F5344CB8AC3E}">
        <p14:creationId xmlns:p14="http://schemas.microsoft.com/office/powerpoint/2010/main" val="309375279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9"/>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3460538" y="3919471"/>
            <a:ext cx="6094183" cy="1142659"/>
          </a:xfrm>
          <a:prstGeom prst="rect">
            <a:avLst/>
          </a:prstGeom>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5329" y="1503839"/>
            <a:ext cx="6083894" cy="35582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5329" y="1503839"/>
            <a:ext cx="6083894" cy="35582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1061046" y="5683052"/>
            <a:ext cx="10732459" cy="67044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525051"/>
                </a:solidFill>
                <a:effectLst/>
                <a:uLnTx/>
                <a:uFillTx/>
                <a:latin typeface="Segoe UI"/>
                <a:ea typeface="+mn-ea"/>
                <a:cs typeface="+mn-cs"/>
              </a:rPr>
              <a:t>Random events can come from lots of sources: experimental variation, nature (“quasi-experimental” variation), arbitrary cutoffs in eligibility for a program, </a:t>
            </a:r>
            <a:r>
              <a:rPr kumimoji="0" lang="en-US" sz="1836" b="0" i="0" u="none" strike="noStrike" kern="1200" cap="none" spc="0" normalizeH="0" baseline="0" noProof="0" dirty="0" err="1">
                <a:ln>
                  <a:noFill/>
                </a:ln>
                <a:solidFill>
                  <a:srgbClr val="525051"/>
                </a:solidFill>
                <a:effectLst/>
                <a:uLnTx/>
                <a:uFillTx/>
                <a:latin typeface="Segoe UI"/>
                <a:ea typeface="+mn-ea"/>
                <a:cs typeface="+mn-cs"/>
              </a:rPr>
              <a:t>etc</a:t>
            </a:r>
            <a:r>
              <a:rPr kumimoji="0" lang="en-US" sz="1836" b="0" i="0" u="none" strike="noStrike" kern="1200" cap="none" spc="0" normalizeH="0" baseline="0" noProof="0" dirty="0">
                <a:ln>
                  <a:noFill/>
                </a:ln>
                <a:solidFill>
                  <a:srgbClr val="525051"/>
                </a:solidFill>
                <a:effectLst/>
                <a:uLnTx/>
                <a:uFillTx/>
                <a:latin typeface="Segoe UI"/>
                <a:ea typeface="+mn-ea"/>
                <a:cs typeface="+mn-cs"/>
              </a:rPr>
              <a:t>… </a:t>
            </a:r>
          </a:p>
        </p:txBody>
      </p:sp>
      <p:pic>
        <p:nvPicPr>
          <p:cNvPr id="3" name="Picture 2"/>
          <p:cNvPicPr>
            <a:picLocks noChangeAspect="1"/>
          </p:cNvPicPr>
          <p:nvPr/>
        </p:nvPicPr>
        <p:blipFill>
          <a:blip r:embed="rId5"/>
          <a:stretch>
            <a:fillRect/>
          </a:stretch>
        </p:blipFill>
        <p:spPr>
          <a:xfrm>
            <a:off x="2779262" y="1311473"/>
            <a:ext cx="6877950" cy="4371578"/>
          </a:xfrm>
          <a:prstGeom prst="rect">
            <a:avLst/>
          </a:prstGeom>
        </p:spPr>
      </p:pic>
    </p:spTree>
    <p:extLst>
      <p:ext uri="{BB962C8B-B14F-4D97-AF65-F5344CB8AC3E}">
        <p14:creationId xmlns:p14="http://schemas.microsoft.com/office/powerpoint/2010/main" val="158424395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9"/>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3460538" y="3919471"/>
            <a:ext cx="6094183" cy="1142659"/>
          </a:xfrm>
          <a:prstGeom prst="rect">
            <a:avLst/>
          </a:prstGeom>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5329" y="1503839"/>
            <a:ext cx="6083894" cy="35582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5329" y="1503839"/>
            <a:ext cx="6083894" cy="35582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1013081" y="5802349"/>
            <a:ext cx="10220309" cy="670445"/>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525051"/>
                </a:solidFill>
                <a:effectLst/>
                <a:uLnTx/>
                <a:uFillTx/>
                <a:latin typeface="Segoe UI"/>
                <a:ea typeface="+mn-ea"/>
                <a:cs typeface="+mn-cs"/>
              </a:rPr>
              <a:t>This is really important for policy: policy changes often occur is isolation of other changes.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525051"/>
                </a:solidFill>
                <a:effectLst/>
                <a:uLnTx/>
                <a:uFillTx/>
                <a:latin typeface="Segoe UI"/>
                <a:ea typeface="+mn-ea"/>
                <a:cs typeface="+mn-cs"/>
              </a:rPr>
              <a:t>	- As a result, knowing causal relationships rather than correlations is extra important.  </a:t>
            </a:r>
          </a:p>
        </p:txBody>
      </p:sp>
      <p:pic>
        <p:nvPicPr>
          <p:cNvPr id="3" name="Picture 2"/>
          <p:cNvPicPr>
            <a:picLocks noChangeAspect="1"/>
          </p:cNvPicPr>
          <p:nvPr/>
        </p:nvPicPr>
        <p:blipFill>
          <a:blip r:embed="rId5"/>
          <a:stretch>
            <a:fillRect/>
          </a:stretch>
        </p:blipFill>
        <p:spPr>
          <a:xfrm>
            <a:off x="2779262" y="1311473"/>
            <a:ext cx="6877950" cy="4371578"/>
          </a:xfrm>
          <a:prstGeom prst="rect">
            <a:avLst/>
          </a:prstGeom>
        </p:spPr>
      </p:pic>
    </p:spTree>
    <p:extLst>
      <p:ext uri="{BB962C8B-B14F-4D97-AF65-F5344CB8AC3E}">
        <p14:creationId xmlns:p14="http://schemas.microsoft.com/office/powerpoint/2010/main" val="387632035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counterfactual?</a:t>
            </a:r>
          </a:p>
        </p:txBody>
      </p:sp>
      <p:sp>
        <p:nvSpPr>
          <p:cNvPr id="14" name="TextBox 13"/>
          <p:cNvSpPr txBox="1"/>
          <p:nvPr/>
        </p:nvSpPr>
        <p:spPr>
          <a:xfrm>
            <a:off x="275481" y="1212850"/>
            <a:ext cx="11946559" cy="2664192"/>
          </a:xfrm>
          <a:prstGeom prst="rect">
            <a:avLst/>
          </a:prstGeom>
          <a:noFill/>
        </p:spPr>
        <p:txBody>
          <a:bodyPr wrap="square" lIns="186521" tIns="149217" rIns="186521" bIns="149217" rtlCol="0">
            <a:spAutoFit/>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2040" b="0" i="0"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Light"/>
                <a:ea typeface="+mn-ea"/>
                <a:cs typeface="+mn-cs"/>
              </a:rPr>
              <a:t>What would have happened had something else not happened.  </a:t>
            </a:r>
          </a:p>
          <a:p>
            <a:pPr marL="0" marR="0" lvl="0" indent="0" algn="l" defTabSz="932742" rtl="0" eaLnBrk="1" fontAlgn="auto" latinLnBrk="0" hangingPunct="1">
              <a:lnSpc>
                <a:spcPct val="90000"/>
              </a:lnSpc>
              <a:spcBef>
                <a:spcPts val="0"/>
              </a:spcBef>
              <a:spcAft>
                <a:spcPts val="0"/>
              </a:spcAft>
              <a:buClrTx/>
              <a:buSzTx/>
              <a:buFontTx/>
              <a:buNone/>
              <a:tabLst/>
              <a:defRPr/>
            </a:pPr>
            <a:endParaRPr kumimoji="0" lang="en-US" sz="1632" b="0" i="0"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Light"/>
              <a:ea typeface="+mn-ea"/>
              <a:cs typeface="+mn-cs"/>
            </a:endParaRPr>
          </a:p>
          <a:p>
            <a:pPr marL="0" marR="0" lvl="0" indent="0" algn="l" defTabSz="932742" rtl="0" eaLnBrk="1" fontAlgn="auto" latinLnBrk="0" hangingPunct="1">
              <a:lnSpc>
                <a:spcPct val="90000"/>
              </a:lnSpc>
              <a:spcBef>
                <a:spcPts val="0"/>
              </a:spcBef>
              <a:spcAft>
                <a:spcPts val="0"/>
              </a:spcAft>
              <a:buClrTx/>
              <a:buSzTx/>
              <a:buFontTx/>
              <a:buNone/>
              <a:tabLst/>
              <a:defRPr/>
            </a:pPr>
            <a:endParaRPr kumimoji="0" lang="en-US" sz="1632" b="0" i="0"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Light"/>
              <a:ea typeface="+mn-ea"/>
              <a:cs typeface="+mn-cs"/>
            </a:endParaRPr>
          </a:p>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632" b="0" i="0"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Light"/>
                <a:ea typeface="+mn-ea"/>
                <a:cs typeface="+mn-cs"/>
              </a:rPr>
              <a:t>Valuable in economics:	1) What would profits/welfare have been if my price had been 10% higher?  </a:t>
            </a:r>
          </a:p>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632" b="0" i="0"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Light"/>
                <a:ea typeface="+mn-ea"/>
                <a:cs typeface="+mn-cs"/>
              </a:rPr>
              <a:t>					2) What would profits/welfare be if I shut down a division?</a:t>
            </a:r>
            <a:endParaRPr kumimoji="0" lang="en-US" sz="1632" b="1" i="0"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0"/>
              </a:spcAft>
              <a:buClrTx/>
              <a:buSzTx/>
              <a:buFontTx/>
              <a:buNone/>
              <a:tabLst/>
              <a:defRPr/>
            </a:pPr>
            <a:endParaRPr kumimoji="0" lang="en-US" sz="1632" b="0" i="0"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Light"/>
              <a:ea typeface="+mn-ea"/>
              <a:cs typeface="+mn-cs"/>
            </a:endParaRPr>
          </a:p>
          <a:p>
            <a:pPr marL="0" marR="0" lvl="0" indent="0" algn="l" defTabSz="932742" rtl="0" eaLnBrk="1" fontAlgn="auto" latinLnBrk="0" hangingPunct="1">
              <a:lnSpc>
                <a:spcPct val="90000"/>
              </a:lnSpc>
              <a:spcBef>
                <a:spcPts val="0"/>
              </a:spcBef>
              <a:spcAft>
                <a:spcPts val="0"/>
              </a:spcAft>
              <a:buClrTx/>
              <a:buSzTx/>
              <a:buFontTx/>
              <a:buNone/>
              <a:tabLst/>
              <a:defRPr/>
            </a:pPr>
            <a:endParaRPr kumimoji="0" lang="en-US" sz="1632" b="0" i="0"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Light"/>
              <a:ea typeface="+mn-ea"/>
              <a:cs typeface="+mn-cs"/>
            </a:endParaRPr>
          </a:p>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632" b="0" i="0"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Light"/>
                <a:ea typeface="+mn-ea"/>
                <a:cs typeface="+mn-cs"/>
              </a:rPr>
              <a:t>In law, it is the “but for” principle.  Use of </a:t>
            </a:r>
            <a:r>
              <a:rPr kumimoji="0" lang="en-US" sz="1632" b="0" i="1"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Light"/>
                <a:ea typeface="+mn-ea"/>
                <a:cs typeface="+mn-cs"/>
              </a:rPr>
              <a:t>twins studies</a:t>
            </a:r>
            <a:r>
              <a:rPr kumimoji="0" lang="en-US" sz="1632" b="0" i="0"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Light"/>
                <a:ea typeface="+mn-ea"/>
                <a:cs typeface="+mn-cs"/>
              </a:rPr>
              <a:t> and </a:t>
            </a:r>
            <a:r>
              <a:rPr kumimoji="0" lang="en-US" sz="1632" b="0" i="1"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Light"/>
                <a:ea typeface="+mn-ea"/>
                <a:cs typeface="+mn-cs"/>
              </a:rPr>
              <a:t>lab experimental protocols</a:t>
            </a:r>
            <a:r>
              <a:rPr kumimoji="0" lang="en-US" sz="1632" b="0" i="0"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Light"/>
                <a:ea typeface="+mn-ea"/>
                <a:cs typeface="+mn-cs"/>
              </a:rPr>
              <a:t> to get good counterfactual.</a:t>
            </a:r>
          </a:p>
          <a:p>
            <a:pPr marL="0" marR="0" lvl="0" indent="0" algn="l" defTabSz="932742" rtl="0" eaLnBrk="1" fontAlgn="auto" latinLnBrk="0" hangingPunct="1">
              <a:lnSpc>
                <a:spcPct val="90000"/>
              </a:lnSpc>
              <a:spcBef>
                <a:spcPts val="0"/>
              </a:spcBef>
              <a:spcAft>
                <a:spcPts val="0"/>
              </a:spcAft>
              <a:buClrTx/>
              <a:buSzTx/>
              <a:buFontTx/>
              <a:buNone/>
              <a:tabLst/>
              <a:defRPr/>
            </a:pPr>
            <a:endParaRPr kumimoji="0" lang="en-US" sz="1632" b="0" i="0"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Light"/>
              <a:ea typeface="+mn-ea"/>
              <a:cs typeface="+mn-cs"/>
            </a:endParaRPr>
          </a:p>
          <a:p>
            <a:pPr marL="0" marR="0" lvl="0" indent="0" algn="l" defTabSz="932742" rtl="0" eaLnBrk="1" fontAlgn="auto" latinLnBrk="0" hangingPunct="1">
              <a:lnSpc>
                <a:spcPct val="90000"/>
              </a:lnSpc>
              <a:spcBef>
                <a:spcPts val="0"/>
              </a:spcBef>
              <a:spcAft>
                <a:spcPts val="0"/>
              </a:spcAft>
              <a:buClrTx/>
              <a:buSzTx/>
              <a:buFontTx/>
              <a:buNone/>
              <a:tabLst/>
              <a:defRPr/>
            </a:pPr>
            <a:endParaRPr kumimoji="0" lang="en-US" sz="1632" b="0" i="0"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Light"/>
              <a:ea typeface="+mn-ea"/>
              <a:cs typeface="+mn-c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9377" y="3503345"/>
            <a:ext cx="3919524" cy="3022389"/>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19004" y="3528456"/>
            <a:ext cx="2997278" cy="2997278"/>
          </a:xfrm>
          <a:prstGeom prst="rect">
            <a:avLst/>
          </a:prstGeom>
        </p:spPr>
      </p:pic>
    </p:spTree>
    <p:extLst>
      <p:ext uri="{BB962C8B-B14F-4D97-AF65-F5344CB8AC3E}">
        <p14:creationId xmlns:p14="http://schemas.microsoft.com/office/powerpoint/2010/main" val="226754256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781053-0F5A-473B-9E02-7174884C69A2}"/>
              </a:ext>
            </a:extLst>
          </p:cNvPr>
          <p:cNvSpPr>
            <a:spLocks noGrp="1"/>
          </p:cNvSpPr>
          <p:nvPr>
            <p:ph idx="1"/>
          </p:nvPr>
        </p:nvSpPr>
        <p:spPr>
          <a:xfrm>
            <a:off x="855768" y="1724345"/>
            <a:ext cx="3481719" cy="4575585"/>
          </a:xfrm>
        </p:spPr>
        <p:txBody>
          <a:bodyPr>
            <a:normAutofit/>
          </a:bodyPr>
          <a:lstStyle/>
          <a:p>
            <a:pPr marL="0" indent="0">
              <a:buNone/>
            </a:pPr>
            <a:r>
              <a:rPr lang="en-US" sz="1836" dirty="0">
                <a:latin typeface="+mj-lt"/>
              </a:rPr>
              <a:t>Dube and Misra (2017)</a:t>
            </a:r>
          </a:p>
          <a:p>
            <a:pPr marL="0" indent="0">
              <a:buNone/>
            </a:pPr>
            <a:endParaRPr lang="en-US" sz="1836" dirty="0">
              <a:latin typeface="+mj-lt"/>
            </a:endParaRPr>
          </a:p>
          <a:p>
            <a:pPr marL="0" indent="0">
              <a:buNone/>
            </a:pPr>
            <a:r>
              <a:rPr lang="en-US" sz="1836" dirty="0">
                <a:latin typeface="+mj-lt"/>
              </a:rPr>
              <a:t>Field Experiment at Ziprecruiter.com</a:t>
            </a:r>
          </a:p>
          <a:p>
            <a:pPr marL="0" indent="0">
              <a:buNone/>
            </a:pPr>
            <a:endParaRPr lang="en-US" sz="1836" dirty="0">
              <a:latin typeface="+mj-lt"/>
            </a:endParaRPr>
          </a:p>
          <a:p>
            <a:pPr marL="0" indent="0">
              <a:buNone/>
            </a:pPr>
            <a:r>
              <a:rPr lang="en-US" sz="1836" dirty="0">
                <a:latin typeface="+mj-lt"/>
              </a:rPr>
              <a:t>Conversion rate decreases as prices increase.</a:t>
            </a:r>
          </a:p>
        </p:txBody>
      </p:sp>
      <p:pic>
        <p:nvPicPr>
          <p:cNvPr id="4" name="Picture 3">
            <a:extLst>
              <a:ext uri="{FF2B5EF4-FFF2-40B4-BE49-F238E27FC236}">
                <a16:creationId xmlns:a16="http://schemas.microsoft.com/office/drawing/2014/main" id="{1A9FDA01-C61B-4AFF-B523-DF66D756BAFC}"/>
              </a:ext>
            </a:extLst>
          </p:cNvPr>
          <p:cNvPicPr>
            <a:picLocks noChangeAspect="1"/>
          </p:cNvPicPr>
          <p:nvPr/>
        </p:nvPicPr>
        <p:blipFill>
          <a:blip r:embed="rId2"/>
          <a:stretch>
            <a:fillRect/>
          </a:stretch>
        </p:blipFill>
        <p:spPr>
          <a:xfrm>
            <a:off x="4947183" y="272009"/>
            <a:ext cx="6839325" cy="6473944"/>
          </a:xfrm>
          <a:prstGeom prst="rect">
            <a:avLst/>
          </a:prstGeom>
        </p:spPr>
      </p:pic>
    </p:spTree>
    <p:extLst>
      <p:ext uri="{BB962C8B-B14F-4D97-AF65-F5344CB8AC3E}">
        <p14:creationId xmlns:p14="http://schemas.microsoft.com/office/powerpoint/2010/main" val="90395599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781053-0F5A-473B-9E02-7174884C69A2}"/>
              </a:ext>
            </a:extLst>
          </p:cNvPr>
          <p:cNvSpPr>
            <a:spLocks noGrp="1"/>
          </p:cNvSpPr>
          <p:nvPr>
            <p:ph idx="1"/>
          </p:nvPr>
        </p:nvSpPr>
        <p:spPr>
          <a:xfrm>
            <a:off x="855768" y="1724345"/>
            <a:ext cx="3481719" cy="4575585"/>
          </a:xfrm>
        </p:spPr>
        <p:txBody>
          <a:bodyPr>
            <a:normAutofit/>
          </a:bodyPr>
          <a:lstStyle/>
          <a:p>
            <a:pPr marL="0" indent="0">
              <a:buNone/>
            </a:pPr>
            <a:r>
              <a:rPr lang="en-US" sz="1836" dirty="0">
                <a:latin typeface="+mj-lt"/>
              </a:rPr>
              <a:t>Holladay, LaRiviere, </a:t>
            </a:r>
            <a:r>
              <a:rPr lang="en-US" sz="1836" dirty="0" err="1">
                <a:latin typeface="+mj-lt"/>
              </a:rPr>
              <a:t>Novgordsky</a:t>
            </a:r>
            <a:r>
              <a:rPr lang="en-US" sz="1836" dirty="0">
                <a:latin typeface="+mj-lt"/>
              </a:rPr>
              <a:t> and Price (2017)</a:t>
            </a:r>
          </a:p>
          <a:p>
            <a:pPr marL="0" indent="0">
              <a:buNone/>
            </a:pPr>
            <a:endParaRPr lang="en-US" sz="1836" dirty="0">
              <a:latin typeface="+mj-lt"/>
            </a:endParaRPr>
          </a:p>
          <a:p>
            <a:pPr marL="0" indent="0">
              <a:buNone/>
            </a:pPr>
            <a:r>
              <a:rPr lang="en-US" sz="1836" dirty="0">
                <a:latin typeface="+mj-lt"/>
              </a:rPr>
              <a:t>Field Experiment with In Home Energy Audits</a:t>
            </a:r>
          </a:p>
          <a:p>
            <a:pPr marL="0" indent="0">
              <a:buNone/>
            </a:pPr>
            <a:endParaRPr lang="en-US" sz="1836" dirty="0">
              <a:latin typeface="+mj-lt"/>
            </a:endParaRPr>
          </a:p>
          <a:p>
            <a:pPr marL="0" indent="0">
              <a:buNone/>
            </a:pPr>
            <a:r>
              <a:rPr lang="en-US" sz="1836" dirty="0">
                <a:latin typeface="+mj-lt"/>
              </a:rPr>
              <a:t>Audit probabilities increase with price subsidy</a:t>
            </a:r>
          </a:p>
        </p:txBody>
      </p:sp>
      <p:pic>
        <p:nvPicPr>
          <p:cNvPr id="2" name="Picture 1">
            <a:extLst>
              <a:ext uri="{FF2B5EF4-FFF2-40B4-BE49-F238E27FC236}">
                <a16:creationId xmlns:a16="http://schemas.microsoft.com/office/drawing/2014/main" id="{1926BAC4-4EFD-46E9-A638-EAD2C7C5418C}"/>
              </a:ext>
            </a:extLst>
          </p:cNvPr>
          <p:cNvPicPr>
            <a:picLocks noChangeAspect="1"/>
          </p:cNvPicPr>
          <p:nvPr/>
        </p:nvPicPr>
        <p:blipFill>
          <a:blip r:embed="rId2"/>
          <a:stretch>
            <a:fillRect/>
          </a:stretch>
        </p:blipFill>
        <p:spPr>
          <a:xfrm>
            <a:off x="4011459" y="249418"/>
            <a:ext cx="8225915" cy="6421608"/>
          </a:xfrm>
          <a:prstGeom prst="rect">
            <a:avLst/>
          </a:prstGeom>
        </p:spPr>
      </p:pic>
      <p:sp>
        <p:nvSpPr>
          <p:cNvPr id="5" name="Rectangle: Rounded Corners 4">
            <a:extLst>
              <a:ext uri="{FF2B5EF4-FFF2-40B4-BE49-F238E27FC236}">
                <a16:creationId xmlns:a16="http://schemas.microsoft.com/office/drawing/2014/main" id="{57D619F5-385D-4D9A-B2D0-FBB08F37CC91}"/>
              </a:ext>
            </a:extLst>
          </p:cNvPr>
          <p:cNvSpPr/>
          <p:nvPr/>
        </p:nvSpPr>
        <p:spPr>
          <a:xfrm>
            <a:off x="5845196" y="3194166"/>
            <a:ext cx="4872852" cy="15310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956087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in a counterfactual?</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5482" y="1212848"/>
            <a:ext cx="3389568" cy="2542176"/>
          </a:xfrm>
          <a:prstGeom prst="rect">
            <a:avLst/>
          </a:prstGeom>
        </p:spPr>
      </p:pic>
      <p:pic>
        <p:nvPicPr>
          <p:cNvPr id="9" name="Picture 8"/>
          <p:cNvPicPr>
            <a:picLocks noChangeAspect="1"/>
          </p:cNvPicPr>
          <p:nvPr/>
        </p:nvPicPr>
        <p:blipFill>
          <a:blip r:embed="rId3"/>
          <a:stretch>
            <a:fillRect/>
          </a:stretch>
        </p:blipFill>
        <p:spPr>
          <a:xfrm>
            <a:off x="4096451" y="1212848"/>
            <a:ext cx="5148748" cy="1738917"/>
          </a:xfrm>
          <a:prstGeom prst="rect">
            <a:avLst/>
          </a:prstGeom>
        </p:spPr>
      </p:pic>
      <p:sp>
        <p:nvSpPr>
          <p:cNvPr id="10" name="TextBox 9"/>
          <p:cNvSpPr txBox="1"/>
          <p:nvPr/>
        </p:nvSpPr>
        <p:spPr>
          <a:xfrm>
            <a:off x="4032827" y="3067463"/>
            <a:ext cx="5024743" cy="527358"/>
          </a:xfrm>
          <a:prstGeom prst="rect">
            <a:avLst/>
          </a:prstGeom>
          <a:noFill/>
        </p:spPr>
        <p:txBody>
          <a:bodyPr wrap="square" lIns="186521" tIns="149217" rIns="186521" bIns="149217" rtlCol="0">
            <a:spAutoFit/>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632" b="0" i="0"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Light"/>
                <a:ea typeface="+mn-ea"/>
                <a:cs typeface="+mn-cs"/>
              </a:rPr>
              <a:t>BP’s share price, 1994-current</a:t>
            </a:r>
          </a:p>
        </p:txBody>
      </p:sp>
      <p:pic>
        <p:nvPicPr>
          <p:cNvPr id="11" name="Picture 10"/>
          <p:cNvPicPr>
            <a:picLocks noChangeAspect="1"/>
          </p:cNvPicPr>
          <p:nvPr/>
        </p:nvPicPr>
        <p:blipFill>
          <a:blip r:embed="rId4"/>
          <a:stretch>
            <a:fillRect/>
          </a:stretch>
        </p:blipFill>
        <p:spPr>
          <a:xfrm>
            <a:off x="4096451" y="4237878"/>
            <a:ext cx="5148748" cy="1738917"/>
          </a:xfrm>
          <a:prstGeom prst="rect">
            <a:avLst/>
          </a:prstGeom>
        </p:spPr>
      </p:pic>
      <p:sp>
        <p:nvSpPr>
          <p:cNvPr id="12" name="TextBox 11"/>
          <p:cNvSpPr txBox="1"/>
          <p:nvPr/>
        </p:nvSpPr>
        <p:spPr>
          <a:xfrm>
            <a:off x="3970825" y="6092492"/>
            <a:ext cx="5024743" cy="527358"/>
          </a:xfrm>
          <a:prstGeom prst="rect">
            <a:avLst/>
          </a:prstGeom>
          <a:noFill/>
        </p:spPr>
        <p:txBody>
          <a:bodyPr wrap="square" lIns="186521" tIns="149217" rIns="186521" bIns="149217" rtlCol="0">
            <a:spAutoFit/>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632" b="0" i="0"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Light"/>
                <a:ea typeface="+mn-ea"/>
                <a:cs typeface="+mn-cs"/>
              </a:rPr>
              <a:t>Walmart’s share price, March 2015-current</a:t>
            </a:r>
          </a:p>
        </p:txBody>
      </p:sp>
      <p:pic>
        <p:nvPicPr>
          <p:cNvPr id="13" name="Picture 12"/>
          <p:cNvPicPr>
            <a:picLocks noChangeAspect="1"/>
          </p:cNvPicPr>
          <p:nvPr/>
        </p:nvPicPr>
        <p:blipFill>
          <a:blip r:embed="rId5"/>
          <a:stretch>
            <a:fillRect/>
          </a:stretch>
        </p:blipFill>
        <p:spPr>
          <a:xfrm>
            <a:off x="94861" y="4461309"/>
            <a:ext cx="3677578" cy="1786550"/>
          </a:xfrm>
          <a:prstGeom prst="rect">
            <a:avLst/>
          </a:prstGeom>
        </p:spPr>
      </p:pic>
      <p:sp>
        <p:nvSpPr>
          <p:cNvPr id="14" name="TextBox 13"/>
          <p:cNvSpPr txBox="1"/>
          <p:nvPr/>
        </p:nvSpPr>
        <p:spPr>
          <a:xfrm>
            <a:off x="9245199" y="1855907"/>
            <a:ext cx="3378022" cy="4681284"/>
          </a:xfrm>
          <a:prstGeom prst="rect">
            <a:avLst/>
          </a:prstGeom>
          <a:noFill/>
        </p:spPr>
        <p:txBody>
          <a:bodyPr wrap="square" lIns="186521" tIns="149217" rIns="186521" bIns="149217" rtlCol="0">
            <a:spAutoFit/>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632" b="0" i="0"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Light"/>
                <a:ea typeface="+mn-ea"/>
                <a:cs typeface="+mn-cs"/>
              </a:rPr>
              <a:t>What was the impact of these events on the firms impacted by them?  </a:t>
            </a:r>
          </a:p>
          <a:p>
            <a:pPr marL="0" marR="0" lvl="0" indent="0" algn="l" defTabSz="932742" rtl="0" eaLnBrk="1" fontAlgn="auto" latinLnBrk="0" hangingPunct="1">
              <a:lnSpc>
                <a:spcPct val="90000"/>
              </a:lnSpc>
              <a:spcBef>
                <a:spcPts val="0"/>
              </a:spcBef>
              <a:spcAft>
                <a:spcPts val="0"/>
              </a:spcAft>
              <a:buClrTx/>
              <a:buSzTx/>
              <a:buFontTx/>
              <a:buNone/>
              <a:tabLst/>
              <a:defRPr/>
            </a:pPr>
            <a:endParaRPr kumimoji="0" lang="en-US" sz="1632" b="0" i="0"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Light"/>
              <a:ea typeface="+mn-ea"/>
              <a:cs typeface="+mn-cs"/>
            </a:endParaRPr>
          </a:p>
          <a:p>
            <a:pPr marL="0" marR="0" lvl="0" indent="0" algn="l" defTabSz="932742" rtl="0" eaLnBrk="1" fontAlgn="auto" latinLnBrk="0" hangingPunct="1">
              <a:lnSpc>
                <a:spcPct val="90000"/>
              </a:lnSpc>
              <a:spcBef>
                <a:spcPts val="0"/>
              </a:spcBef>
              <a:spcAft>
                <a:spcPts val="0"/>
              </a:spcAft>
              <a:buClrTx/>
              <a:buSzTx/>
              <a:buFontTx/>
              <a:buNone/>
              <a:tabLst/>
              <a:defRPr/>
            </a:pPr>
            <a:endParaRPr kumimoji="0" lang="en-US" sz="1632" b="0" i="0"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Light"/>
              <a:ea typeface="+mn-ea"/>
              <a:cs typeface="+mn-cs"/>
            </a:endParaRPr>
          </a:p>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632" b="0" i="0"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Light"/>
                <a:ea typeface="+mn-ea"/>
                <a:cs typeface="+mn-cs"/>
              </a:rPr>
              <a:t>We saw what happened.</a:t>
            </a:r>
          </a:p>
          <a:p>
            <a:pPr marL="0" marR="0" lvl="0" indent="0" algn="l" defTabSz="932742" rtl="0" eaLnBrk="1" fontAlgn="auto" latinLnBrk="0" hangingPunct="1">
              <a:lnSpc>
                <a:spcPct val="90000"/>
              </a:lnSpc>
              <a:spcBef>
                <a:spcPts val="0"/>
              </a:spcBef>
              <a:spcAft>
                <a:spcPts val="0"/>
              </a:spcAft>
              <a:buClrTx/>
              <a:buSzTx/>
              <a:buFontTx/>
              <a:buNone/>
              <a:tabLst/>
              <a:defRPr/>
            </a:pPr>
            <a:endParaRPr kumimoji="0" lang="en-US" sz="1632" b="0" i="0"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Light"/>
              <a:ea typeface="+mn-ea"/>
              <a:cs typeface="+mn-cs"/>
            </a:endParaRPr>
          </a:p>
          <a:p>
            <a:pPr marL="0" marR="0" lvl="0" indent="0" algn="l" defTabSz="932742" rtl="0" eaLnBrk="1" fontAlgn="auto" latinLnBrk="0" hangingPunct="1">
              <a:lnSpc>
                <a:spcPct val="90000"/>
              </a:lnSpc>
              <a:spcBef>
                <a:spcPts val="0"/>
              </a:spcBef>
              <a:spcAft>
                <a:spcPts val="0"/>
              </a:spcAft>
              <a:buClrTx/>
              <a:buSzTx/>
              <a:buFontTx/>
              <a:buNone/>
              <a:tabLst/>
              <a:defRPr/>
            </a:pPr>
            <a:endParaRPr kumimoji="0" lang="en-US" sz="1632" b="0" i="0"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Light"/>
              <a:ea typeface="+mn-ea"/>
              <a:cs typeface="+mn-cs"/>
            </a:endParaRPr>
          </a:p>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632" b="0" i="0"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Light"/>
                <a:ea typeface="+mn-ea"/>
                <a:cs typeface="+mn-cs"/>
              </a:rPr>
              <a:t>What </a:t>
            </a:r>
            <a:r>
              <a:rPr kumimoji="0" lang="en-US" sz="1632" b="0" i="1"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Light"/>
                <a:ea typeface="+mn-ea"/>
                <a:cs typeface="+mn-cs"/>
              </a:rPr>
              <a:t>would have</a:t>
            </a:r>
            <a:r>
              <a:rPr kumimoji="0" lang="en-US" sz="1632" b="0" i="0"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Light"/>
                <a:ea typeface="+mn-ea"/>
                <a:cs typeface="+mn-cs"/>
              </a:rPr>
              <a:t> happened had these events not occurred and everything else remained constant?  </a:t>
            </a:r>
          </a:p>
          <a:p>
            <a:pPr marL="0" marR="0" lvl="0" indent="0" algn="l" defTabSz="932742" rtl="0" eaLnBrk="1" fontAlgn="auto" latinLnBrk="0" hangingPunct="1">
              <a:lnSpc>
                <a:spcPct val="90000"/>
              </a:lnSpc>
              <a:spcBef>
                <a:spcPts val="0"/>
              </a:spcBef>
              <a:spcAft>
                <a:spcPts val="0"/>
              </a:spcAft>
              <a:buClrTx/>
              <a:buSzTx/>
              <a:buFontTx/>
              <a:buNone/>
              <a:tabLst/>
              <a:defRPr/>
            </a:pPr>
            <a:endParaRPr kumimoji="0" lang="en-US" sz="1632" b="0" i="0"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Light"/>
              <a:ea typeface="+mn-ea"/>
              <a:cs typeface="+mn-cs"/>
            </a:endParaRPr>
          </a:p>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632" b="1" i="0"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Light"/>
                <a:ea typeface="+mn-ea"/>
                <a:cs typeface="+mn-cs"/>
              </a:rPr>
              <a:t>  </a:t>
            </a:r>
          </a:p>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632" b="1" i="0"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Light"/>
                <a:ea typeface="+mn-ea"/>
                <a:cs typeface="+mn-cs"/>
              </a:rPr>
              <a:t> </a:t>
            </a:r>
            <a:r>
              <a:rPr kumimoji="0" lang="en-US" sz="1632" b="1" i="0"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a:ea typeface="+mn-ea"/>
                <a:cs typeface="+mn-cs"/>
              </a:rPr>
              <a:t>What is the counterfactual?</a:t>
            </a:r>
          </a:p>
          <a:p>
            <a:pPr marL="0" marR="0" lvl="0" indent="0" algn="l" defTabSz="932742" rtl="0" eaLnBrk="1" fontAlgn="auto" latinLnBrk="0" hangingPunct="1">
              <a:lnSpc>
                <a:spcPct val="90000"/>
              </a:lnSpc>
              <a:spcBef>
                <a:spcPts val="0"/>
              </a:spcBef>
              <a:spcAft>
                <a:spcPts val="0"/>
              </a:spcAft>
              <a:buClrTx/>
              <a:buSzTx/>
              <a:buFontTx/>
              <a:buNone/>
              <a:tabLst/>
              <a:defRPr/>
            </a:pPr>
            <a:endParaRPr kumimoji="0" lang="en-US" sz="1632" b="0" i="0"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Light"/>
              <a:ea typeface="+mn-ea"/>
              <a:cs typeface="+mn-cs"/>
            </a:endParaRPr>
          </a:p>
          <a:p>
            <a:pPr marL="0" marR="0" lvl="0" indent="0" algn="l" defTabSz="932742" rtl="0" eaLnBrk="1" fontAlgn="auto" latinLnBrk="0" hangingPunct="1">
              <a:lnSpc>
                <a:spcPct val="90000"/>
              </a:lnSpc>
              <a:spcBef>
                <a:spcPts val="0"/>
              </a:spcBef>
              <a:spcAft>
                <a:spcPts val="0"/>
              </a:spcAft>
              <a:buClrTx/>
              <a:buSzTx/>
              <a:buFontTx/>
              <a:buNone/>
              <a:tabLst/>
              <a:defRPr/>
            </a:pPr>
            <a:endParaRPr kumimoji="0" lang="en-US" sz="1632" b="0" i="0"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Light"/>
              <a:ea typeface="+mn-ea"/>
              <a:cs typeface="+mn-cs"/>
            </a:endParaRPr>
          </a:p>
          <a:p>
            <a:pPr marL="0" marR="0" lvl="0" indent="0" algn="l" defTabSz="932742" rtl="0" eaLnBrk="1" fontAlgn="auto" latinLnBrk="0" hangingPunct="1">
              <a:lnSpc>
                <a:spcPct val="90000"/>
              </a:lnSpc>
              <a:spcBef>
                <a:spcPts val="0"/>
              </a:spcBef>
              <a:spcAft>
                <a:spcPts val="0"/>
              </a:spcAft>
              <a:buClrTx/>
              <a:buSzTx/>
              <a:buFontTx/>
              <a:buNone/>
              <a:tabLst/>
              <a:defRPr/>
            </a:pPr>
            <a:endParaRPr kumimoji="0" lang="en-US" sz="1632" b="0" i="0"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Light"/>
              <a:ea typeface="+mn-ea"/>
              <a:cs typeface="+mn-cs"/>
            </a:endParaRPr>
          </a:p>
          <a:p>
            <a:pPr marL="0" marR="0" lvl="0" indent="0" algn="l" defTabSz="932742" rtl="0" eaLnBrk="1" fontAlgn="auto" latinLnBrk="0" hangingPunct="1">
              <a:lnSpc>
                <a:spcPct val="90000"/>
              </a:lnSpc>
              <a:spcBef>
                <a:spcPts val="0"/>
              </a:spcBef>
              <a:spcAft>
                <a:spcPts val="0"/>
              </a:spcAft>
              <a:buClrTx/>
              <a:buSzTx/>
              <a:buFontTx/>
              <a:buNone/>
              <a:tabLst/>
              <a:defRPr/>
            </a:pPr>
            <a:endParaRPr kumimoji="0" lang="en-US" sz="1632" b="0" i="0"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99028349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in a counterfactual?</a:t>
            </a:r>
          </a:p>
        </p:txBody>
      </p:sp>
      <p:sp>
        <p:nvSpPr>
          <p:cNvPr id="12" name="TextBox 11"/>
          <p:cNvSpPr txBox="1"/>
          <p:nvPr/>
        </p:nvSpPr>
        <p:spPr>
          <a:xfrm>
            <a:off x="275481" y="3890002"/>
            <a:ext cx="5024743" cy="527358"/>
          </a:xfrm>
          <a:prstGeom prst="rect">
            <a:avLst/>
          </a:prstGeom>
          <a:noFill/>
        </p:spPr>
        <p:txBody>
          <a:bodyPr wrap="square" lIns="186521" tIns="149217" rIns="186521" bIns="149217" rtlCol="0">
            <a:spAutoFit/>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632" b="0" i="0"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Light"/>
                <a:ea typeface="+mn-ea"/>
                <a:cs typeface="+mn-cs"/>
              </a:rPr>
              <a:t>Walmart’s share price, March 2015-current</a:t>
            </a:r>
          </a:p>
        </p:txBody>
      </p:sp>
      <p:pic>
        <p:nvPicPr>
          <p:cNvPr id="6" name="Picture 5"/>
          <p:cNvPicPr>
            <a:picLocks noChangeAspect="1"/>
          </p:cNvPicPr>
          <p:nvPr/>
        </p:nvPicPr>
        <p:blipFill>
          <a:blip r:embed="rId2"/>
          <a:stretch>
            <a:fillRect/>
          </a:stretch>
        </p:blipFill>
        <p:spPr>
          <a:xfrm>
            <a:off x="275481" y="1478652"/>
            <a:ext cx="7383110" cy="2409225"/>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275481" y="4635587"/>
                <a:ext cx="11437801" cy="2672235"/>
              </a:xfrm>
              <a:prstGeom prst="rect">
                <a:avLst/>
              </a:prstGeom>
              <a:noFill/>
            </p:spPr>
            <p:txBody>
              <a:bodyPr wrap="square" lIns="186521" tIns="149217" rIns="186521" bIns="149217" rtlCol="0">
                <a:spAutoFit/>
              </a:bodyPr>
              <a:lstStyle/>
              <a:p>
                <a:pPr marL="0" marR="0" lvl="0" indent="0" algn="l" defTabSz="932742" rtl="0" eaLnBrk="1" fontAlgn="auto" latinLnBrk="0" hangingPunct="1">
                  <a:lnSpc>
                    <a:spcPct val="15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525051"/>
                    </a:solidFill>
                    <a:effectLst/>
                    <a:uLnTx/>
                    <a:uFillTx/>
                    <a:latin typeface="Segoe UI Light"/>
                    <a:ea typeface="+mn-ea"/>
                    <a:cs typeface="+mn-cs"/>
                  </a:rPr>
                  <a:t>In this simple example, here are three </a:t>
                </a:r>
                <a:r>
                  <a:rPr kumimoji="0" lang="en-US" sz="1224" b="1" i="0" u="none" strike="noStrike" kern="1200" cap="none" spc="0" normalizeH="0" baseline="0" noProof="0" dirty="0">
                    <a:ln>
                      <a:noFill/>
                    </a:ln>
                    <a:solidFill>
                      <a:srgbClr val="525051"/>
                    </a:solidFill>
                    <a:effectLst/>
                    <a:uLnTx/>
                    <a:uFillTx/>
                    <a:latin typeface="Segoe UI Light"/>
                    <a:ea typeface="+mn-ea"/>
                    <a:cs typeface="+mn-cs"/>
                  </a:rPr>
                  <a:t>research designs </a:t>
                </a:r>
                <a:r>
                  <a:rPr kumimoji="0" lang="en-US" sz="1224" b="0" i="0" u="none" strike="noStrike" kern="1200" cap="none" spc="0" normalizeH="0" baseline="0" noProof="0" dirty="0">
                    <a:ln>
                      <a:noFill/>
                    </a:ln>
                    <a:solidFill>
                      <a:srgbClr val="525051"/>
                    </a:solidFill>
                    <a:effectLst/>
                    <a:uLnTx/>
                    <a:uFillTx/>
                    <a:latin typeface="Segoe UI Light"/>
                    <a:ea typeface="+mn-ea"/>
                    <a:cs typeface="+mn-cs"/>
                  </a:rPr>
                  <a:t>which can be used to construct a counterfactual if treatment is Non-Random.</a:t>
                </a:r>
              </a:p>
              <a:p>
                <a:pPr marL="0" marR="0" lvl="0" indent="0" algn="l" defTabSz="932742" rtl="0" eaLnBrk="1" fontAlgn="auto" latinLnBrk="0" hangingPunct="1">
                  <a:lnSpc>
                    <a:spcPct val="15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525051"/>
                    </a:solidFill>
                    <a:effectLst/>
                    <a:uLnTx/>
                    <a:uFillTx/>
                    <a:latin typeface="Segoe UI Light"/>
                    <a:ea typeface="+mn-ea"/>
                    <a:cs typeface="+mn-cs"/>
                  </a:rPr>
                  <a:t>	1) </a:t>
                </a:r>
              </a:p>
              <a:p>
                <a:pPr marL="0" marR="0" lvl="0" indent="0" algn="l" defTabSz="932742" rtl="0" eaLnBrk="1" fontAlgn="auto" latinLnBrk="0" hangingPunct="1">
                  <a:lnSpc>
                    <a:spcPct val="15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525051"/>
                    </a:solidFill>
                    <a:effectLst/>
                    <a:uLnTx/>
                    <a:uFillTx/>
                    <a:latin typeface="Segoe UI Light"/>
                    <a:ea typeface="+mn-ea"/>
                    <a:cs typeface="+mn-cs"/>
                  </a:rPr>
                  <a:t>	2)</a:t>
                </a:r>
              </a:p>
              <a:p>
                <a:pPr marL="0" marR="0" lvl="0" indent="0" algn="l" defTabSz="932742" rtl="0" eaLnBrk="1" fontAlgn="auto" latinLnBrk="0" hangingPunct="1">
                  <a:lnSpc>
                    <a:spcPct val="15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525051"/>
                    </a:solidFill>
                    <a:effectLst/>
                    <a:uLnTx/>
                    <a:uFillTx/>
                    <a:latin typeface="Segoe UI Light"/>
                    <a:ea typeface="+mn-ea"/>
                    <a:cs typeface="+mn-cs"/>
                  </a:rPr>
                  <a:t>	3)</a:t>
                </a:r>
                <a:r>
                  <a:rPr kumimoji="0" lang="en-US" sz="2040" b="0" i="0"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a:ea typeface="+mn-ea"/>
                    <a:cs typeface="+mn-cs"/>
                  </a:rPr>
                  <a:t>   		</a:t>
                </a:r>
                <a14:m>
                  <m:oMath xmlns:m="http://schemas.openxmlformats.org/officeDocument/2006/math">
                    <m:sSubSup>
                      <m:sSubSupPr>
                        <m:ctrlP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ctrlPr>
                      </m:sSubSupPr>
                      <m:e>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𝑟</m:t>
                        </m:r>
                      </m:e>
                      <m:sub>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𝑡</m:t>
                        </m:r>
                      </m:sub>
                      <m:sup>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𝑊</m:t>
                        </m:r>
                      </m:sup>
                    </m:sSubSup>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m:t>
                    </m:r>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h</m:t>
                    </m:r>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m:t>
                    </m:r>
                    <m:sSub>
                      <m:sSubPr>
                        <m:ctrlP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ctrlPr>
                      </m:sSubPr>
                      <m:e>
                        <m:d>
                          <m:dPr>
                            <m:begChr m:val="{"/>
                            <m:endChr m:val="}"/>
                            <m:ctrlP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ctrlPr>
                          </m:dPr>
                          <m:e>
                            <m:sSubSup>
                              <m:sSubSupPr>
                                <m:ctrlP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ctrlPr>
                              </m:sSubSupPr>
                              <m:e>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𝑟</m:t>
                                </m:r>
                              </m:e>
                              <m:sub>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𝑡</m:t>
                                </m:r>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m:t>
                                </m:r>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𝑠</m:t>
                                </m:r>
                              </m:sub>
                              <m:sup>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𝑊</m:t>
                                </m:r>
                              </m:sup>
                            </m:sSubSup>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m:t>
                            </m:r>
                            <m:sSubSup>
                              <m:sSubSupPr>
                                <m:ctrlP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ctrlPr>
                              </m:sSubSupPr>
                              <m:e>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𝑟</m:t>
                                </m:r>
                              </m:e>
                              <m:sub>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𝑡</m:t>
                                </m:r>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m:t>
                                </m:r>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𝑠</m:t>
                                </m:r>
                              </m:sub>
                              <m:sup>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𝑆</m:t>
                                </m:r>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&amp;</m:t>
                                </m:r>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𝑃</m:t>
                                </m:r>
                              </m:sup>
                            </m:sSubSup>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m:t>
                            </m:r>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𝑍𝑡</m:t>
                            </m:r>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m:t>
                            </m:r>
                            <m:r>
                              <m:rPr>
                                <m:sty m:val="p"/>
                              </m:rPr>
                              <a:rPr kumimoji="0" lang="en-US" sz="2040" b="0" i="0"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Θ</m:t>
                            </m:r>
                            <m:r>
                              <a:rPr kumimoji="0" lang="en-US" sz="2040" b="0" i="0"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m:t>
                            </m:r>
                            <m:r>
                              <m:rPr>
                                <m:sty m:val="p"/>
                              </m:rPr>
                              <a:rPr kumimoji="0" lang="en-US" sz="2040" b="0" i="0"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L</m:t>
                            </m:r>
                          </m:e>
                        </m:d>
                      </m:e>
                      <m:sub>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𝑠</m:t>
                        </m:r>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=1,</m:t>
                        </m:r>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𝑛</m:t>
                        </m:r>
                      </m:sub>
                    </m:sSub>
                  </m:oMath>
                </a14:m>
                <a:r>
                  <a:rPr kumimoji="0" lang="en-US" sz="2040" b="0" i="0"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a:ea typeface="+mn-ea"/>
                    <a:cs typeface="+mn-cs"/>
                  </a:rPr>
                  <a:t>)</a:t>
                </a:r>
              </a:p>
              <a:p>
                <a:pPr marL="0" marR="0" lvl="0" indent="0" algn="l" defTabSz="932742" rtl="0" eaLnBrk="1" fontAlgn="auto" latinLnBrk="0" hangingPunct="1">
                  <a:lnSpc>
                    <a:spcPct val="150000"/>
                  </a:lnSpc>
                  <a:spcBef>
                    <a:spcPts val="0"/>
                  </a:spcBef>
                  <a:spcAft>
                    <a:spcPts val="0"/>
                  </a:spcAft>
                  <a:buClrTx/>
                  <a:buSzTx/>
                  <a:buFontTx/>
                  <a:buNone/>
                  <a:tabLst/>
                  <a:defRPr/>
                </a:pPr>
                <a:endParaRPr kumimoji="0" lang="en-US" sz="2040" b="0" i="0" u="none" strike="noStrike" kern="1200" cap="none" spc="0" normalizeH="0" baseline="0" noProof="0" dirty="0">
                  <a:ln>
                    <a:noFill/>
                  </a:ln>
                  <a:solidFill>
                    <a:srgbClr val="525051"/>
                  </a:solidFill>
                  <a:effectLst/>
                  <a:uLnTx/>
                  <a:uFillTx/>
                  <a:latin typeface="Segoe UI Light"/>
                  <a:ea typeface="+mn-ea"/>
                  <a:cs typeface="+mn-cs"/>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75481" y="4635587"/>
                <a:ext cx="11437801" cy="267223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1778949" y="5270352"/>
                <a:ext cx="5295750" cy="673258"/>
              </a:xfrm>
              <a:prstGeom prst="rect">
                <a:avLst/>
              </a:prstGeom>
              <a:noFill/>
            </p:spPr>
            <p:txBody>
              <a:bodyPr wrap="none" lIns="0" tIns="0" rIns="0" bIns="0" rtlCol="0">
                <a:spAutoFit/>
              </a:bodyPr>
              <a:lstStyle/>
              <a:p>
                <a:pPr marL="0" marR="0" lvl="0" indent="0" algn="l" defTabSz="932742" rtl="0" eaLnBrk="1" fontAlgn="auto" latinLnBrk="0" hangingPunct="1">
                  <a:lnSpc>
                    <a:spcPct val="9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ctrlPr>
                        </m:sSubSupPr>
                        <m:e>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𝑟</m:t>
                          </m:r>
                        </m:e>
                        <m:sub>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𝑡</m:t>
                          </m:r>
                        </m:sub>
                        <m:sup>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𝑊</m:t>
                          </m:r>
                        </m:sup>
                      </m:sSubSup>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m:t>
                      </m:r>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𝛼</m:t>
                      </m:r>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m:t>
                      </m:r>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𝛽</m:t>
                      </m:r>
                      <m:sSubSup>
                        <m:sSubSupPr>
                          <m:ctrlP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ctrlPr>
                        </m:sSubSupPr>
                        <m:e>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𝑟</m:t>
                          </m:r>
                        </m:e>
                        <m:sub>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𝑡</m:t>
                          </m:r>
                        </m:sub>
                        <m:sup>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𝑆</m:t>
                          </m:r>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&amp;</m:t>
                          </m:r>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𝑃</m:t>
                          </m:r>
                        </m:sup>
                      </m:sSubSup>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m:t>
                      </m:r>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𝜖</m:t>
                      </m:r>
                      <m:r>
                        <a:rPr kumimoji="0" lang="en-US" sz="2040" b="0" i="1" u="none" strike="noStrike" kern="1200" cap="none" spc="0" normalizeH="0" baseline="-2500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𝑡</m:t>
                      </m:r>
                      <m:r>
                        <a:rPr kumimoji="0" lang="en-US" sz="2040" b="0" i="1" u="none" strike="noStrike" kern="1200" cap="none" spc="0" normalizeH="0" baseline="-2500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                         =</m:t>
                      </m:r>
                      <m:r>
                        <m:rPr>
                          <m:nor/>
                        </m:rPr>
                        <a:rPr kumimoji="0" lang="en-US" sz="2040" b="0" i="1"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a:ea typeface="+mn-ea"/>
                          <a:cs typeface="+mn-cs"/>
                        </a:rPr>
                        <m:t>f</m:t>
                      </m:r>
                      <m:r>
                        <m:rPr>
                          <m:nor/>
                        </m:rPr>
                        <a:rPr kumimoji="0" lang="en-US" sz="2040" b="0" i="0"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a:ea typeface="+mn-ea"/>
                          <a:cs typeface="+mn-cs"/>
                        </a:rPr>
                        <m:t>(</m:t>
                      </m:r>
                      <m:sSub>
                        <m:sSubPr>
                          <m:ctrlP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ctrlPr>
                        </m:sSubPr>
                        <m:e>
                          <m:d>
                            <m:dPr>
                              <m:begChr m:val="{"/>
                              <m:endChr m:val="}"/>
                              <m:ctrlP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ctrlPr>
                            </m:dPr>
                            <m:e>
                              <m:sSubSup>
                                <m:sSubSupPr>
                                  <m:ctrlP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ctrlPr>
                                </m:sSubSupPr>
                                <m:e>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𝑟</m:t>
                                  </m:r>
                                </m:e>
                                <m:sub>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𝑡</m:t>
                                  </m:r>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m:t>
                                  </m:r>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𝑠</m:t>
                                  </m:r>
                                </m:sub>
                                <m:sup>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𝑆</m:t>
                                  </m:r>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&amp;</m:t>
                                  </m:r>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𝑃</m:t>
                                  </m:r>
                                </m:sup>
                              </m:sSubSup>
                            </m:e>
                          </m:d>
                        </m:e>
                        <m:sub>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𝑠</m:t>
                          </m:r>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=1,</m:t>
                          </m:r>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𝑛</m:t>
                          </m:r>
                        </m:sub>
                      </m:sSub>
                      <m:r>
                        <m:rPr>
                          <m:nor/>
                        </m:rPr>
                        <a:rPr kumimoji="0" lang="en-US" sz="2040" b="0" i="0"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a:ea typeface="+mn-ea"/>
                          <a:cs typeface="+mn-cs"/>
                        </a:rPr>
                        <m:t>)</m:t>
                      </m:r>
                    </m:oMath>
                  </m:oMathPara>
                </a14:m>
                <a:endParaRPr kumimoji="0" lang="en-US" sz="2040" b="0" i="0"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0"/>
                  </a:spcAft>
                  <a:buClrTx/>
                  <a:buSzTx/>
                  <a:buFontTx/>
                  <a:buNone/>
                  <a:tabLst/>
                  <a:defRPr/>
                </a:pPr>
                <a:endParaRPr kumimoji="0" lang="en-US" sz="2040" b="0" i="0"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a:ea typeface="+mn-ea"/>
                  <a:cs typeface="+mn-cs"/>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1778949" y="5270352"/>
                <a:ext cx="5295750" cy="67325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1827357" y="5776227"/>
                <a:ext cx="5236239" cy="385121"/>
              </a:xfrm>
              <a:prstGeom prst="rect">
                <a:avLst/>
              </a:prstGeom>
              <a:noFill/>
            </p:spPr>
            <p:txBody>
              <a:bodyPr wrap="none" lIns="0" tIns="0" rIns="0" bIns="0" rtlCol="0">
                <a:spAutoFit/>
              </a:bodyPr>
              <a:lstStyle/>
              <a:p>
                <a:pPr marL="0" marR="0" lvl="0" indent="0" algn="l" defTabSz="932742" rtl="0" eaLnBrk="1" fontAlgn="auto" latinLnBrk="0" hangingPunct="1">
                  <a:lnSpc>
                    <a:spcPct val="90000"/>
                  </a:lnSpc>
                  <a:spcBef>
                    <a:spcPts val="0"/>
                  </a:spcBef>
                  <a:spcAft>
                    <a:spcPts val="0"/>
                  </a:spcAft>
                  <a:buClrTx/>
                  <a:buSzTx/>
                  <a:buFontTx/>
                  <a:buNone/>
                  <a:tabLst/>
                  <a:defRPr/>
                </a:pPr>
                <a14:m>
                  <m:oMath xmlns:m="http://schemas.openxmlformats.org/officeDocument/2006/math">
                    <m:sSubSup>
                      <m:sSubSupPr>
                        <m:ctrlP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ctrlPr>
                      </m:sSubSupPr>
                      <m:e>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𝑟</m:t>
                        </m:r>
                      </m:e>
                      <m:sub>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𝑡</m:t>
                        </m:r>
                      </m:sub>
                      <m:sup>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𝑊</m:t>
                        </m:r>
                      </m:sup>
                    </m:sSubSup>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m:t>
                    </m:r>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𝜈</m:t>
                    </m:r>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m:t>
                    </m:r>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𝜙</m:t>
                    </m:r>
                    <m:sSubSup>
                      <m:sSubSupPr>
                        <m:ctrlP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ctrlPr>
                      </m:sSubSupPr>
                      <m:e>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𝑟</m:t>
                        </m:r>
                      </m:e>
                      <m:sub>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𝑡</m:t>
                        </m:r>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−1</m:t>
                        </m:r>
                      </m:sub>
                      <m:sup>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𝑊</m:t>
                        </m:r>
                      </m:sup>
                    </m:sSubSup>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m:t>
                    </m:r>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𝜖</m:t>
                    </m:r>
                    <m:r>
                      <a:rPr kumimoji="0" lang="en-US" sz="2040" b="0" i="1" u="none" strike="noStrike" kern="1200" cap="none" spc="0" normalizeH="0" baseline="-2500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𝑡</m:t>
                    </m:r>
                    <m:r>
                      <a:rPr kumimoji="0" lang="en-US" sz="2040" b="0" i="1" u="none" strike="noStrike" kern="1200" cap="none" spc="0" normalizeH="0" baseline="-2500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                            =</m:t>
                    </m:r>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𝑔</m:t>
                    </m:r>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m:t>
                    </m:r>
                    <m:sSub>
                      <m:sSubPr>
                        <m:ctrlP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ctrlPr>
                      </m:sSubPr>
                      <m:e>
                        <m:d>
                          <m:dPr>
                            <m:begChr m:val="{"/>
                            <m:endChr m:val="}"/>
                            <m:ctrlP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ctrlPr>
                          </m:dPr>
                          <m:e>
                            <m:sSubSup>
                              <m:sSubSupPr>
                                <m:ctrlP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ctrlPr>
                              </m:sSubSupPr>
                              <m:e>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𝑟</m:t>
                                </m:r>
                              </m:e>
                              <m:sub>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𝑡</m:t>
                                </m:r>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m:t>
                                </m:r>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𝑠</m:t>
                                </m:r>
                              </m:sub>
                              <m:sup>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𝑊</m:t>
                                </m:r>
                              </m:sup>
                            </m:sSubSup>
                          </m:e>
                        </m:d>
                      </m:e>
                      <m:sub>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𝑠</m:t>
                        </m:r>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=1,</m:t>
                        </m:r>
                        <m:r>
                          <a:rPr kumimoji="0" lang="en-US" sz="2040"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𝑛</m:t>
                        </m:r>
                      </m:sub>
                    </m:sSub>
                  </m:oMath>
                </a14:m>
                <a:r>
                  <a:rPr kumimoji="0" lang="en-US" sz="2040" b="0" i="0"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a:ea typeface="+mn-ea"/>
                    <a:cs typeface="+mn-cs"/>
                  </a:rPr>
                  <a:t>)</a:t>
                </a:r>
              </a:p>
            </p:txBody>
          </p:sp>
        </mc:Choice>
        <mc:Fallback xmlns="">
          <p:sp>
            <p:nvSpPr>
              <p:cNvPr id="16" name="TextBox 15"/>
              <p:cNvSpPr txBox="1">
                <a:spLocks noRot="1" noChangeAspect="1" noMove="1" noResize="1" noEditPoints="1" noAdjustHandles="1" noChangeArrowheads="1" noChangeShapeType="1" noTextEdit="1"/>
              </p:cNvSpPr>
              <p:nvPr/>
            </p:nvSpPr>
            <p:spPr>
              <a:xfrm>
                <a:off x="1827357" y="5776227"/>
                <a:ext cx="5236239" cy="385121"/>
              </a:xfrm>
              <a:prstGeom prst="rect">
                <a:avLst/>
              </a:prstGeom>
              <a:blipFill>
                <a:blip r:embed="rId5"/>
                <a:stretch>
                  <a:fillRect/>
                </a:stretch>
              </a:blipFill>
            </p:spPr>
            <p:txBody>
              <a:bodyPr/>
              <a:lstStyle/>
              <a:p>
                <a:r>
                  <a:rPr lang="en-US">
                    <a:noFill/>
                  </a:rPr>
                  <a:t> </a:t>
                </a:r>
              </a:p>
            </p:txBody>
          </p:sp>
        </mc:Fallback>
      </mc:AlternateContent>
      <p:sp>
        <p:nvSpPr>
          <p:cNvPr id="17" name="TextBox 16"/>
          <p:cNvSpPr txBox="1"/>
          <p:nvPr/>
        </p:nvSpPr>
        <p:spPr>
          <a:xfrm>
            <a:off x="7073123" y="5123125"/>
            <a:ext cx="5362469" cy="1713129"/>
          </a:xfrm>
          <a:prstGeom prst="rect">
            <a:avLst/>
          </a:prstGeom>
          <a:noFill/>
        </p:spPr>
        <p:txBody>
          <a:bodyPr wrap="square" lIns="186521" tIns="149217" rIns="186521" bIns="149217" rtlCol="0">
            <a:spAutoFit/>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428" b="0" i="0"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Light"/>
                <a:ea typeface="+mn-ea"/>
                <a:cs typeface="+mn-cs"/>
              </a:rPr>
              <a:t>&lt;- Benchmarking (differences-in-differences)</a:t>
            </a:r>
          </a:p>
          <a:p>
            <a:pPr marL="0" marR="0" lvl="0" indent="0" algn="l" defTabSz="932742" rtl="0" eaLnBrk="1" fontAlgn="auto" latinLnBrk="0" hangingPunct="1">
              <a:lnSpc>
                <a:spcPct val="90000"/>
              </a:lnSpc>
              <a:spcBef>
                <a:spcPts val="0"/>
              </a:spcBef>
              <a:spcAft>
                <a:spcPts val="0"/>
              </a:spcAft>
              <a:buClrTx/>
              <a:buSzTx/>
              <a:buFontTx/>
              <a:buNone/>
              <a:tabLst/>
              <a:defRPr/>
            </a:pPr>
            <a:endParaRPr kumimoji="0" lang="en-US" sz="1428" b="0" i="0"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Light"/>
              <a:ea typeface="+mn-ea"/>
              <a:cs typeface="+mn-cs"/>
            </a:endParaRPr>
          </a:p>
          <a:p>
            <a:pPr marL="0" marR="0" lvl="0" indent="0" algn="l" defTabSz="932742" rtl="0" eaLnBrk="1" fontAlgn="auto" latinLnBrk="0" hangingPunct="1">
              <a:lnSpc>
                <a:spcPct val="90000"/>
              </a:lnSpc>
              <a:spcBef>
                <a:spcPts val="0"/>
              </a:spcBef>
              <a:spcAft>
                <a:spcPts val="0"/>
              </a:spcAft>
              <a:buClrTx/>
              <a:buSzTx/>
              <a:buFontTx/>
              <a:buNone/>
              <a:tabLst/>
              <a:defRPr/>
            </a:pPr>
            <a:endParaRPr kumimoji="0" lang="en-US" sz="1428" b="0" i="0"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Light"/>
              <a:ea typeface="+mn-ea"/>
              <a:cs typeface="+mn-cs"/>
            </a:endParaRPr>
          </a:p>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428" b="0" i="0"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Light"/>
                <a:ea typeface="+mn-ea"/>
                <a:cs typeface="+mn-cs"/>
              </a:rPr>
              <a:t>&lt;- Time series (“simulated” counterfactual): estimate, compare</a:t>
            </a:r>
          </a:p>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428" b="0" i="0"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Light"/>
                <a:ea typeface="+mn-ea"/>
                <a:cs typeface="+mn-cs"/>
              </a:rPr>
              <a:t>	</a:t>
            </a:r>
            <a:r>
              <a:rPr kumimoji="0" lang="en-US" sz="1122" b="0" i="0"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Light"/>
                <a:ea typeface="+mn-ea"/>
                <a:cs typeface="+mn-cs"/>
              </a:rPr>
              <a:t>Traditionally used in economics</a:t>
            </a:r>
            <a:endParaRPr kumimoji="0" lang="en-US" sz="1428" b="0" i="0"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Light"/>
              <a:ea typeface="+mn-ea"/>
              <a:cs typeface="+mn-cs"/>
            </a:endParaRPr>
          </a:p>
          <a:p>
            <a:pPr marL="0" marR="0" lvl="0" indent="0" algn="l" defTabSz="932742" rtl="0" eaLnBrk="1" fontAlgn="auto" latinLnBrk="0" hangingPunct="1">
              <a:lnSpc>
                <a:spcPct val="90000"/>
              </a:lnSpc>
              <a:spcBef>
                <a:spcPts val="0"/>
              </a:spcBef>
              <a:spcAft>
                <a:spcPts val="0"/>
              </a:spcAft>
              <a:buClrTx/>
              <a:buSzTx/>
              <a:buFontTx/>
              <a:buNone/>
              <a:tabLst/>
              <a:defRPr/>
            </a:pPr>
            <a:endParaRPr kumimoji="0" lang="en-US" sz="1428" b="0" i="0"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Light"/>
              <a:ea typeface="+mn-ea"/>
              <a:cs typeface="+mn-cs"/>
            </a:endParaRPr>
          </a:p>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428" b="0" i="0"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Light"/>
                <a:ea typeface="+mn-ea"/>
                <a:cs typeface="+mn-cs"/>
              </a:rPr>
              <a:t>&lt;- Kitchen sink (“Machine Learning”): train, test, treat, compare </a:t>
            </a:r>
          </a:p>
        </p:txBody>
      </p:sp>
    </p:spTree>
    <p:extLst>
      <p:ext uri="{BB962C8B-B14F-4D97-AF65-F5344CB8AC3E}">
        <p14:creationId xmlns:p14="http://schemas.microsoft.com/office/powerpoint/2010/main" val="23848600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in a counterfactual?</a:t>
            </a:r>
          </a:p>
        </p:txBody>
      </p:sp>
      <p:sp>
        <p:nvSpPr>
          <p:cNvPr id="12" name="TextBox 11"/>
          <p:cNvSpPr txBox="1"/>
          <p:nvPr/>
        </p:nvSpPr>
        <p:spPr>
          <a:xfrm>
            <a:off x="275481" y="1403058"/>
            <a:ext cx="11887878" cy="1657489"/>
          </a:xfrm>
          <a:prstGeom prst="rect">
            <a:avLst/>
          </a:prstGeom>
          <a:noFill/>
        </p:spPr>
        <p:txBody>
          <a:bodyPr wrap="square" lIns="186521" tIns="149217" rIns="186521" bIns="149217" rtlCol="0">
            <a:spAutoFit/>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632" b="0" i="0"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Light"/>
                <a:ea typeface="+mn-ea"/>
                <a:cs typeface="+mn-cs"/>
              </a:rPr>
              <a:t>Each method relies on </a:t>
            </a:r>
            <a:r>
              <a:rPr kumimoji="0" lang="en-US" sz="1632" b="1" i="0"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Light"/>
                <a:ea typeface="+mn-ea"/>
                <a:cs typeface="+mn-cs"/>
              </a:rPr>
              <a:t>assumptions for what can be inferred</a:t>
            </a:r>
            <a:r>
              <a:rPr kumimoji="0" lang="en-US" sz="1632" b="0" i="0"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Light"/>
                <a:ea typeface="+mn-ea"/>
                <a:cs typeface="+mn-cs"/>
              </a:rPr>
              <a:t>.</a:t>
            </a:r>
          </a:p>
          <a:p>
            <a:pPr marL="0" marR="0" lvl="0" indent="0" algn="l" defTabSz="932742" rtl="0" eaLnBrk="1" fontAlgn="auto" latinLnBrk="0" hangingPunct="1">
              <a:lnSpc>
                <a:spcPct val="90000"/>
              </a:lnSpc>
              <a:spcBef>
                <a:spcPts val="0"/>
              </a:spcBef>
              <a:spcAft>
                <a:spcPts val="0"/>
              </a:spcAft>
              <a:buClrTx/>
              <a:buSzTx/>
              <a:buFontTx/>
              <a:buNone/>
              <a:tabLst/>
              <a:defRPr/>
            </a:pPr>
            <a:endParaRPr kumimoji="0" lang="en-US" sz="1632" b="0" i="0"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Light"/>
              <a:ea typeface="+mn-ea"/>
              <a:cs typeface="+mn-cs"/>
            </a:endParaRPr>
          </a:p>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632" b="0" i="0"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Light"/>
                <a:ea typeface="+mn-ea"/>
                <a:cs typeface="+mn-cs"/>
              </a:rPr>
              <a:t>	</a:t>
            </a:r>
            <a:r>
              <a:rPr kumimoji="0" lang="en-US" sz="1632" b="0" i="0" u="sng" strike="noStrike" kern="1200" cap="none" spc="0" normalizeH="0" baseline="0" noProof="0" dirty="0">
                <a:ln>
                  <a:noFill/>
                </a:ln>
                <a:solidFill>
                  <a:srgbClr val="00BCF2"/>
                </a:solidFill>
                <a:effectLst/>
                <a:uLnTx/>
                <a:uFillTx/>
                <a:latin typeface="Segoe UI Light"/>
                <a:ea typeface="+mn-ea"/>
                <a:cs typeface="+mn-cs"/>
              </a:rPr>
              <a:t>examples</a:t>
            </a:r>
          </a:p>
          <a:p>
            <a:pPr marL="0" marR="0" lvl="0" indent="0" algn="l" defTabSz="932742" rtl="0" eaLnBrk="1" fontAlgn="auto" latinLnBrk="0" hangingPunct="1">
              <a:lnSpc>
                <a:spcPct val="90000"/>
              </a:lnSpc>
              <a:spcBef>
                <a:spcPts val="0"/>
              </a:spcBef>
              <a:spcAft>
                <a:spcPts val="0"/>
              </a:spcAft>
              <a:buClrTx/>
              <a:buSzTx/>
              <a:buFontTx/>
              <a:buNone/>
              <a:tabLst/>
              <a:defRPr/>
            </a:pPr>
            <a:endParaRPr kumimoji="0" lang="en-US" sz="1632" b="0" i="0" u="sng" strike="noStrike" kern="1200" cap="none" spc="0" normalizeH="0" baseline="0" noProof="0" dirty="0">
              <a:ln>
                <a:noFill/>
              </a:ln>
              <a:solidFill>
                <a:srgbClr val="00BCF2"/>
              </a:solidFill>
              <a:effectLst/>
              <a:uLnTx/>
              <a:uFillTx/>
              <a:latin typeface="Segoe UI Light"/>
              <a:ea typeface="+mn-ea"/>
              <a:cs typeface="+mn-cs"/>
            </a:endParaRPr>
          </a:p>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632" b="0" i="0"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Light"/>
                <a:ea typeface="+mn-ea"/>
                <a:cs typeface="+mn-cs"/>
              </a:rPr>
              <a:t>	- Benchmarking: 	in absence of event, the historical relationships are maintained</a:t>
            </a:r>
          </a:p>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632" b="0" i="0"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Light"/>
                <a:ea typeface="+mn-ea"/>
                <a:cs typeface="+mn-cs"/>
              </a:rPr>
              <a:t>	- All designs:  	nothing else occurred at time of event (Note: not true for Walmart example, EPS same day)</a:t>
            </a:r>
          </a:p>
        </p:txBody>
      </p:sp>
      <p:sp>
        <p:nvSpPr>
          <p:cNvPr id="11" name="TextBox 10"/>
          <p:cNvSpPr txBox="1"/>
          <p:nvPr/>
        </p:nvSpPr>
        <p:spPr>
          <a:xfrm>
            <a:off x="275481" y="3163117"/>
            <a:ext cx="11887878" cy="1915009"/>
          </a:xfrm>
          <a:prstGeom prst="rect">
            <a:avLst/>
          </a:prstGeom>
          <a:noFill/>
        </p:spPr>
        <p:txBody>
          <a:bodyPr wrap="square" lIns="186521" tIns="149217" rIns="186521" bIns="149217" rtlCol="0">
            <a:spAutoFit/>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632" b="0" i="0"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Light"/>
                <a:ea typeface="+mn-ea"/>
                <a:cs typeface="+mn-cs"/>
              </a:rPr>
              <a:t>What is inference?  </a:t>
            </a:r>
          </a:p>
          <a:p>
            <a:pPr marL="0" marR="0" lvl="0" indent="0" algn="l" defTabSz="932742" rtl="0" eaLnBrk="1" fontAlgn="auto" latinLnBrk="0" hangingPunct="1">
              <a:lnSpc>
                <a:spcPct val="90000"/>
              </a:lnSpc>
              <a:spcBef>
                <a:spcPts val="0"/>
              </a:spcBef>
              <a:spcAft>
                <a:spcPts val="0"/>
              </a:spcAft>
              <a:buClrTx/>
              <a:buSzTx/>
              <a:buFontTx/>
              <a:buNone/>
              <a:tabLst/>
              <a:defRPr/>
            </a:pPr>
            <a:endParaRPr kumimoji="0" lang="en-US" sz="1632" b="0" i="0"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Light"/>
              <a:ea typeface="+mn-ea"/>
              <a:cs typeface="+mn-cs"/>
            </a:endParaRPr>
          </a:p>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632" b="0" i="0"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Light"/>
                <a:ea typeface="+mn-ea"/>
                <a:cs typeface="+mn-cs"/>
              </a:rPr>
              <a:t>	</a:t>
            </a:r>
          </a:p>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632" b="0" i="0"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Light"/>
                <a:ea typeface="+mn-ea"/>
                <a:cs typeface="+mn-cs"/>
              </a:rPr>
              <a:t>	A precise characterization of what can be learned.</a:t>
            </a:r>
          </a:p>
          <a:p>
            <a:pPr marL="0" marR="0" lvl="0" indent="0" algn="l" defTabSz="932742" rtl="0" eaLnBrk="1" fontAlgn="auto" latinLnBrk="0" hangingPunct="1">
              <a:lnSpc>
                <a:spcPct val="90000"/>
              </a:lnSpc>
              <a:spcBef>
                <a:spcPts val="0"/>
              </a:spcBef>
              <a:spcAft>
                <a:spcPts val="0"/>
              </a:spcAft>
              <a:buClrTx/>
              <a:buSzTx/>
              <a:buFontTx/>
              <a:buNone/>
              <a:tabLst/>
              <a:defRPr/>
            </a:pPr>
            <a:endParaRPr kumimoji="0" lang="en-US" sz="1632" b="0" i="0"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Light"/>
              <a:ea typeface="+mn-ea"/>
              <a:cs typeface="+mn-cs"/>
            </a:endParaRPr>
          </a:p>
          <a:p>
            <a:pPr marL="0" marR="0" lvl="0" indent="0" algn="l" defTabSz="932742" rtl="0" eaLnBrk="1" fontAlgn="auto" latinLnBrk="0" hangingPunct="1">
              <a:lnSpc>
                <a:spcPct val="90000"/>
              </a:lnSpc>
              <a:spcBef>
                <a:spcPts val="0"/>
              </a:spcBef>
              <a:spcAft>
                <a:spcPts val="0"/>
              </a:spcAft>
              <a:buClrTx/>
              <a:buSzTx/>
              <a:buFontTx/>
              <a:buNone/>
              <a:tabLst/>
              <a:defRPr/>
            </a:pPr>
            <a:endParaRPr kumimoji="0" lang="en-US" sz="1632" b="0" i="0"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Light"/>
              <a:ea typeface="+mn-ea"/>
              <a:cs typeface="+mn-cs"/>
            </a:endParaRPr>
          </a:p>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632" b="0" i="0" u="none" strike="noStrike" kern="1200" cap="none" spc="0" normalizeH="0" baseline="0" noProof="0" dirty="0">
                <a:ln>
                  <a:noFill/>
                </a:ln>
                <a:gradFill>
                  <a:gsLst>
                    <a:gs pos="2917">
                      <a:srgbClr val="525051">
                        <a:lumMod val="65000"/>
                        <a:lumOff val="35000"/>
                      </a:srgbClr>
                    </a:gs>
                    <a:gs pos="30000">
                      <a:srgbClr val="525051">
                        <a:lumMod val="65000"/>
                        <a:lumOff val="35000"/>
                      </a:srgbClr>
                    </a:gs>
                  </a:gsLst>
                  <a:lin ang="5400000" scaled="0"/>
                </a:gradFill>
                <a:effectLst/>
                <a:uLnTx/>
                <a:uFillTx/>
                <a:latin typeface="Segoe UI Light"/>
                <a:ea typeface="+mn-ea"/>
                <a:cs typeface="+mn-cs"/>
              </a:rPr>
              <a:t>	How much do dolphins love humans?  Perhaps not at all…</a:t>
            </a:r>
          </a:p>
        </p:txBody>
      </p:sp>
      <p:pic>
        <p:nvPicPr>
          <p:cNvPr id="3" name="Picture 2"/>
          <p:cNvPicPr>
            <a:picLocks noChangeAspect="1"/>
          </p:cNvPicPr>
          <p:nvPr/>
        </p:nvPicPr>
        <p:blipFill>
          <a:blip r:embed="rId2"/>
          <a:stretch>
            <a:fillRect/>
          </a:stretch>
        </p:blipFill>
        <p:spPr>
          <a:xfrm>
            <a:off x="8167639" y="3131317"/>
            <a:ext cx="3542596" cy="2443791"/>
          </a:xfrm>
          <a:prstGeom prst="rect">
            <a:avLst/>
          </a:prstGeom>
        </p:spPr>
      </p:pic>
      <p:pic>
        <p:nvPicPr>
          <p:cNvPr id="9" name="Picture 8"/>
          <p:cNvPicPr>
            <a:picLocks noChangeAspect="1"/>
          </p:cNvPicPr>
          <p:nvPr/>
        </p:nvPicPr>
        <p:blipFill>
          <a:blip r:embed="rId3"/>
          <a:stretch>
            <a:fillRect/>
          </a:stretch>
        </p:blipFill>
        <p:spPr>
          <a:xfrm>
            <a:off x="1396112" y="5765317"/>
            <a:ext cx="9646616" cy="786884"/>
          </a:xfrm>
          <a:prstGeom prst="rect">
            <a:avLst/>
          </a:prstGeom>
        </p:spPr>
      </p:pic>
    </p:spTree>
    <p:extLst>
      <p:ext uri="{BB962C8B-B14F-4D97-AF65-F5344CB8AC3E}">
        <p14:creationId xmlns:p14="http://schemas.microsoft.com/office/powerpoint/2010/main" val="407036252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mc:AlternateContent xmlns:mc="http://schemas.openxmlformats.org/markup-compatibility/2006">
        <mc:Choice xmlns:a14="http://schemas.microsoft.com/office/drawing/2010/main" Requires="a14">
          <p:sp>
            <p:nvSpPr>
              <p:cNvPr id="9" name="TextBox 8"/>
              <p:cNvSpPr txBox="1"/>
              <p:nvPr/>
            </p:nvSpPr>
            <p:spPr>
              <a:xfrm>
                <a:off x="4524741" y="2207513"/>
                <a:ext cx="2397503" cy="416642"/>
              </a:xfrm>
              <a:prstGeom prst="rect">
                <a:avLst/>
              </a:prstGeom>
              <a:noFill/>
            </p:spPr>
            <p:txBody>
              <a:bodyPr wrap="none" lIns="0" tIns="0" rIns="0" bIns="0" rtlCol="0">
                <a:spAutoFit/>
              </a:bodyPr>
              <a:lstStyle/>
              <a:p>
                <a:pPr marL="0" marR="0" lvl="0" indent="0" algn="l" defTabSz="932742" rtl="0" eaLnBrk="1" fontAlgn="auto" latinLnBrk="0" hangingPunct="1">
                  <a:lnSpc>
                    <a:spcPct val="90000"/>
                  </a:lnSpc>
                  <a:spcBef>
                    <a:spcPts val="0"/>
                  </a:spcBef>
                  <a:spcAft>
                    <a:spcPts val="612"/>
                  </a:spcAft>
                  <a:buClrTx/>
                  <a:buSzTx/>
                  <a:buFontTx/>
                  <a:buNone/>
                  <a:tabLst/>
                  <a:defRPr/>
                </a:pPr>
                <a14:m>
                  <m:oMathPara xmlns:m="http://schemas.openxmlformats.org/officeDocument/2006/math">
                    <m:oMathParaPr>
                      <m:jc m:val="centerGroup"/>
                    </m:oMathParaPr>
                    <m:oMath xmlns:m="http://schemas.openxmlformats.org/officeDocument/2006/math">
                      <m: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𝑦</m:t>
                      </m:r>
                      <m:r>
                        <a:rPr kumimoji="0" lang="en-US" sz="2448" b="0" i="1" u="none" strike="noStrike" kern="1200" cap="none" spc="0" normalizeH="0" baseline="-2500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𝑖</m:t>
                      </m:r>
                      <m: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m:t>
                      </m:r>
                      <m: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𝛼</m:t>
                      </m:r>
                      <m: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m:t>
                      </m:r>
                      <m: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𝑥𝑖</m:t>
                      </m:r>
                      <m: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𝛽</m:t>
                      </m:r>
                      <m: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m:t>
                      </m:r>
                      <m: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𝜖</m:t>
                      </m:r>
                      <m:r>
                        <a:rPr kumimoji="0" lang="en-US" sz="2448" b="0" i="1" u="none" strike="noStrike" kern="1200" cap="none" spc="0" normalizeH="0" baseline="-2500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𝑖</m:t>
                      </m:r>
                    </m:oMath>
                  </m:oMathPara>
                </a14:m>
                <a:endParaRPr kumimoji="0" lang="en-US" sz="2448" b="0" i="0" u="none" strike="noStrike" kern="1200" cap="none" spc="0" normalizeH="0" baseline="-25000" noProof="0" dirty="0" err="1">
                  <a:ln>
                    <a:noFill/>
                  </a:ln>
                  <a:gradFill>
                    <a:gsLst>
                      <a:gs pos="2917">
                        <a:srgbClr val="525051"/>
                      </a:gs>
                      <a:gs pos="30000">
                        <a:srgbClr val="525051"/>
                      </a:gs>
                    </a:gsLst>
                    <a:lin ang="5400000" scaled="0"/>
                  </a:gradFill>
                  <a:effectLst/>
                  <a:uLnTx/>
                  <a:uFillTx/>
                  <a:latin typeface="Segoe UI"/>
                  <a:ea typeface="+mn-ea"/>
                  <a:cs typeface="+mn-cs"/>
                </a:endParaRPr>
              </a:p>
            </p:txBody>
          </p:sp>
        </mc:Choice>
        <mc:Fallback>
          <p:sp>
            <p:nvSpPr>
              <p:cNvPr id="9" name="TextBox 8"/>
              <p:cNvSpPr txBox="1">
                <a:spLocks noRot="1" noChangeAspect="1" noMove="1" noResize="1" noEditPoints="1" noAdjustHandles="1" noChangeArrowheads="1" noChangeShapeType="1" noTextEdit="1"/>
              </p:cNvSpPr>
              <p:nvPr/>
            </p:nvSpPr>
            <p:spPr>
              <a:xfrm>
                <a:off x="4524741" y="2207513"/>
                <a:ext cx="2397503" cy="41664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p:cNvSpPr txBox="1"/>
              <p:nvPr/>
            </p:nvSpPr>
            <p:spPr>
              <a:xfrm>
                <a:off x="3958158" y="2813668"/>
                <a:ext cx="3779269" cy="811376"/>
              </a:xfrm>
              <a:prstGeom prst="rect">
                <a:avLst/>
              </a:prstGeom>
              <a:noFill/>
            </p:spPr>
            <p:txBody>
              <a:bodyPr wrap="none" lIns="0" tIns="0" rIns="0" bIns="0" rtlCol="0">
                <a:spAutoFit/>
              </a:bodyPr>
              <a:lstStyle/>
              <a:p>
                <a:pPr marL="0" marR="0" lvl="0" indent="0" algn="l" defTabSz="932742" rtl="0" eaLnBrk="1" fontAlgn="auto" latinLnBrk="0" hangingPunct="1">
                  <a:lnSpc>
                    <a:spcPct val="90000"/>
                  </a:lnSpc>
                  <a:spcBef>
                    <a:spcPts val="0"/>
                  </a:spcBef>
                  <a:spcAft>
                    <a:spcPts val="612"/>
                  </a:spcAft>
                  <a:buClrTx/>
                  <a:buSzTx/>
                  <a:buFontTx/>
                  <a:buNone/>
                  <a:tabLst/>
                  <a:defRPr/>
                </a:pPr>
                <a14:m>
                  <m:oMathPara xmlns:m="http://schemas.openxmlformats.org/officeDocument/2006/math">
                    <m:oMathParaPr>
                      <m:jc m:val="centerGroup"/>
                    </m:oMathParaPr>
                    <m:oMath xmlns:m="http://schemas.openxmlformats.org/officeDocument/2006/math">
                      <m: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𝑝𝑙𝑖𝑚</m:t>
                      </m:r>
                      <m: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 </m:t>
                      </m:r>
                      <m: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𝛽</m:t>
                      </m:r>
                      <m:r>
                        <a:rPr kumimoji="0" lang="en-US" sz="2448" b="0" i="1" u="none" strike="noStrike" kern="1200" cap="none" spc="0" normalizeH="0" baseline="3000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𝑂𝐿𝑆</m:t>
                      </m:r>
                      <m: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m:t>
                      </m:r>
                      <m: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𝛽</m:t>
                      </m:r>
                      <m: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m:t>
                      </m:r>
                      <m:f>
                        <m:fPr>
                          <m:ctrlP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ctrlPr>
                        </m:fPr>
                        <m:num>
                          <m: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𝑐𝑜𝑣</m:t>
                          </m:r>
                          <m:d>
                            <m:dPr>
                              <m:ctrlP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ctrlPr>
                            </m:dPr>
                            <m:e>
                              <m: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𝜖</m:t>
                              </m:r>
                              <m:r>
                                <a:rPr kumimoji="0" lang="en-US" sz="2448" b="0" i="1" u="none" strike="noStrike" kern="1200" cap="none" spc="0" normalizeH="0" baseline="-2500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𝑖</m:t>
                              </m:r>
                              <m: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m:t>
                              </m:r>
                              <m: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𝑥𝑖</m:t>
                              </m:r>
                            </m:e>
                          </m:d>
                        </m:num>
                        <m:den>
                          <m: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𝑉𝑎𝑟</m:t>
                          </m:r>
                          <m: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m:t>
                          </m:r>
                          <m: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𝑥𝑖</m:t>
                          </m:r>
                          <m: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m:t>
                          </m:r>
                        </m:den>
                      </m:f>
                    </m:oMath>
                  </m:oMathPara>
                </a14:m>
                <a:endParaRPr kumimoji="0" lang="en-US" sz="2448" b="0" i="0" u="none" strike="noStrike" kern="1200" cap="none" spc="0" normalizeH="0" baseline="0" noProof="0" dirty="0">
                  <a:ln>
                    <a:noFill/>
                  </a:ln>
                  <a:gradFill>
                    <a:gsLst>
                      <a:gs pos="2917">
                        <a:srgbClr val="525051"/>
                      </a:gs>
                      <a:gs pos="30000">
                        <a:srgbClr val="525051"/>
                      </a:gs>
                    </a:gsLst>
                    <a:lin ang="5400000" scaled="0"/>
                  </a:gradFill>
                  <a:effectLst/>
                  <a:uLnTx/>
                  <a:uFillTx/>
                  <a:latin typeface="Segoe UI"/>
                  <a:ea typeface="+mn-ea"/>
                  <a:cs typeface="+mn-cs"/>
                </a:endParaRPr>
              </a:p>
            </p:txBody>
          </p:sp>
        </mc:Choice>
        <mc:Fallback>
          <p:sp>
            <p:nvSpPr>
              <p:cNvPr id="10" name="TextBox 9"/>
              <p:cNvSpPr txBox="1">
                <a:spLocks noRot="1" noChangeAspect="1" noMove="1" noResize="1" noEditPoints="1" noAdjustHandles="1" noChangeArrowheads="1" noChangeShapeType="1" noTextEdit="1"/>
              </p:cNvSpPr>
              <p:nvPr/>
            </p:nvSpPr>
            <p:spPr>
              <a:xfrm>
                <a:off x="3958158" y="2813668"/>
                <a:ext cx="3779269" cy="811376"/>
              </a:xfrm>
              <a:prstGeom prst="rect">
                <a:avLst/>
              </a:prstGeom>
              <a:blipFill>
                <a:blip r:embed="rId3"/>
                <a:stretch>
                  <a:fillRect t="-22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p:cNvSpPr txBox="1"/>
              <p:nvPr/>
            </p:nvSpPr>
            <p:spPr>
              <a:xfrm>
                <a:off x="193635" y="4482127"/>
                <a:ext cx="12207580" cy="1105463"/>
              </a:xfrm>
              <a:prstGeom prst="rect">
                <a:avLst/>
              </a:prstGeom>
              <a:noFill/>
            </p:spPr>
            <p:txBody>
              <a:bodyPr wrap="none" lIns="0" tIns="0" rIns="0" bIns="0" rtlCol="0">
                <a:spAutoFit/>
              </a:bodyPr>
              <a:lstStyle/>
              <a:p>
                <a:pPr marL="0" marR="0" lvl="0" indent="0" algn="l" defTabSz="932742" rtl="0" eaLnBrk="1" fontAlgn="auto" latinLnBrk="0" hangingPunct="1">
                  <a:lnSpc>
                    <a:spcPct val="90000"/>
                  </a:lnSpc>
                  <a:spcBef>
                    <a:spcPts val="0"/>
                  </a:spcBef>
                  <a:spcAft>
                    <a:spcPts val="612"/>
                  </a:spcAft>
                  <a:buClrTx/>
                  <a:buSzTx/>
                  <a:buFontTx/>
                  <a:buNone/>
                  <a:tabLst/>
                  <a:defRPr/>
                </a:pPr>
                <a14:m>
                  <m:oMathPara xmlns:m="http://schemas.openxmlformats.org/officeDocument/2006/math">
                    <m:oMathParaPr>
                      <m:jc m:val="left"/>
                    </m:oMathParaPr>
                    <m:oMath xmlns:m="http://schemas.openxmlformats.org/officeDocument/2006/math">
                      <m: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𝑐𝑜𝑣</m:t>
                      </m:r>
                      <m:d>
                        <m:dPr>
                          <m:ctrlP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ctrlPr>
                        </m:dPr>
                        <m:e>
                          <m: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𝜖</m:t>
                          </m:r>
                          <m:r>
                            <a:rPr kumimoji="0" lang="en-US" sz="2448" b="0" i="1" u="none" strike="noStrike" kern="1200" cap="none" spc="0" normalizeH="0" baseline="-2500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𝑖</m:t>
                          </m:r>
                          <m: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m:t>
                          </m:r>
                          <m: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𝑥𝑖</m:t>
                          </m:r>
                        </m:e>
                      </m:d>
                      <m: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     </m:t>
                      </m:r>
                      <m:m>
                        <m:mPr>
                          <m:mcs>
                            <m:mc>
                              <m:mcPr>
                                <m:count m:val="1"/>
                                <m:mcJc m:val="center"/>
                              </m:mcPr>
                            </m:mc>
                          </m:mcs>
                          <m:ctrlP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ctrlPr>
                        </m:mPr>
                        <m:mr>
                          <m:e>
                            <m:r>
                              <m:rPr>
                                <m:brk m:alnAt="7"/>
                              </m:rP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&gt;</m:t>
                            </m:r>
                            <m: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0   →</m:t>
                            </m:r>
                            <m:r>
                              <m:rPr>
                                <m:nor/>
                              </m:rPr>
                              <a:rPr kumimoji="0" lang="en-US" sz="2448" b="0" i="0"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biased</m:t>
                            </m:r>
                            <m:r>
                              <m:rPr>
                                <m:nor/>
                              </m:rPr>
                              <a:rPr kumimoji="0" lang="en-US" sz="2448" b="0" i="0"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 </m:t>
                            </m:r>
                            <m:r>
                              <m:rPr>
                                <m:nor/>
                              </m:rPr>
                              <a:rPr kumimoji="0" lang="en-US" sz="2448" b="0" i="0"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up</m:t>
                            </m:r>
                            <m:r>
                              <m:rPr>
                                <m:nor/>
                              </m:rPr>
                              <a:rPr kumimoji="0" lang="en-US" sz="2448" b="0" i="0"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 </m:t>
                            </m:r>
                            <m:r>
                              <m:rPr>
                                <m:nor/>
                              </m:rPr>
                              <a:rPr kumimoji="0" lang="en-US" sz="2448" b="0" i="0"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positive</m:t>
                            </m:r>
                            <m:r>
                              <m:rPr>
                                <m:nor/>
                              </m:rPr>
                              <a:rPr kumimoji="0" lang="en-US" sz="2448" b="0" i="0"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 </m:t>
                            </m:r>
                            <m:r>
                              <m:rPr>
                                <m:nor/>
                              </m:rPr>
                              <a:rPr kumimoji="0" lang="en-US" sz="2448" b="0" i="0"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selection</m:t>
                            </m:r>
                            <m:r>
                              <m:rPr>
                                <m:nor/>
                              </m:rPr>
                              <a:rPr kumimoji="0" lang="en-US" sz="2448" b="0" i="0"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 (</m:t>
                            </m:r>
                            <m:r>
                              <m:rPr>
                                <m:nor/>
                              </m:rPr>
                              <a:rPr kumimoji="0" lang="en-US" sz="2448" b="0" i="0"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innately</m:t>
                            </m:r>
                            <m:r>
                              <m:rPr>
                                <m:nor/>
                              </m:rPr>
                              <a:rPr kumimoji="0" lang="en-US" sz="2448" b="0" i="0"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 </m:t>
                            </m:r>
                            <m:r>
                              <m:rPr>
                                <m:nor/>
                              </m:rPr>
                              <a:rPr kumimoji="0" lang="en-US" sz="2448" b="0" i="0"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talented</m:t>
                            </m:r>
                            <m:r>
                              <m:rPr>
                                <m:nor/>
                              </m:rPr>
                              <a:rPr kumimoji="0" lang="en-US" sz="2448" b="0" i="0"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 </m:t>
                            </m:r>
                            <m:r>
                              <m:rPr>
                                <m:nor/>
                              </m:rPr>
                              <a:rPr kumimoji="0" lang="en-US" sz="2448" b="0" i="0"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goes</m:t>
                            </m:r>
                            <m:r>
                              <m:rPr>
                                <m:nor/>
                              </m:rPr>
                              <a:rPr kumimoji="0" lang="en-US" sz="2448" b="0" i="0"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 </m:t>
                            </m:r>
                            <m:r>
                              <m:rPr>
                                <m:nor/>
                              </m:rPr>
                              <a:rPr kumimoji="0" lang="en-US" sz="2448" b="0" i="0"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to</m:t>
                            </m:r>
                            <m:r>
                              <m:rPr>
                                <m:nor/>
                              </m:rPr>
                              <a:rPr kumimoji="0" lang="en-US" sz="2448" b="0" i="0"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 </m:t>
                            </m:r>
                            <m:r>
                              <m:rPr>
                                <m:nor/>
                              </m:rPr>
                              <a:rPr kumimoji="0" lang="en-US" sz="2448" b="0" i="0"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more</m:t>
                            </m:r>
                            <m:r>
                              <m:rPr>
                                <m:nor/>
                              </m:rPr>
                              <a:rPr kumimoji="0" lang="en-US" sz="2448" b="0" i="0"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 </m:t>
                            </m:r>
                            <m:r>
                              <m:rPr>
                                <m:nor/>
                              </m:rPr>
                              <a:rPr kumimoji="0" lang="en-US" sz="2448" b="0" i="0"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school</m:t>
                            </m:r>
                            <m:r>
                              <m:rPr>
                                <m:nor/>
                              </m:rPr>
                              <a:rPr kumimoji="0" lang="en-US" sz="2448" b="0" i="0"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m:t>
                            </m:r>
                          </m:e>
                        </m:mr>
                        <m:mr>
                          <m:e>
                            <m: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=0   →   </m:t>
                            </m:r>
                            <m:r>
                              <m:rPr>
                                <m:nor/>
                              </m:rPr>
                              <a:rPr kumimoji="0" lang="en-US" sz="2448" b="0" i="0"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Unbiased</m:t>
                            </m:r>
                            <m:r>
                              <m:rPr>
                                <m:nor/>
                              </m:rPr>
                              <a:rPr kumimoji="0" lang="en-US" sz="2448" b="0" i="0"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 (</m:t>
                            </m:r>
                            <m:r>
                              <m:rPr>
                                <m:nor/>
                              </m:rPr>
                              <a:rPr kumimoji="0" lang="en-US" sz="2448" b="0" i="0"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this</m:t>
                            </m:r>
                            <m:r>
                              <m:rPr>
                                <m:nor/>
                              </m:rPr>
                              <a:rPr kumimoji="0" lang="en-US" sz="2448" b="0" i="0"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 </m:t>
                            </m:r>
                            <m:r>
                              <m:rPr>
                                <m:nor/>
                              </m:rPr>
                              <a:rPr kumimoji="0" lang="en-US" sz="2448" b="0" i="0"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could</m:t>
                            </m:r>
                            <m:r>
                              <m:rPr>
                                <m:nor/>
                              </m:rPr>
                              <a:rPr kumimoji="0" lang="en-US" sz="2448" b="0" i="0"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 </m:t>
                            </m:r>
                            <m:r>
                              <m:rPr>
                                <m:nor/>
                              </m:rPr>
                              <a:rPr kumimoji="0" lang="en-US" sz="2448" b="0" i="0"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be</m:t>
                            </m:r>
                            <m:r>
                              <m:rPr>
                                <m:nor/>
                              </m:rPr>
                              <a:rPr kumimoji="0" lang="en-US" sz="2448" b="0" i="0"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 </m:t>
                            </m:r>
                            <m:r>
                              <m:rPr>
                                <m:nor/>
                              </m:rPr>
                              <a:rPr kumimoji="0" lang="en-US" sz="2448" b="0" i="0"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a</m:t>
                            </m:r>
                            <m:r>
                              <m:rPr>
                                <m:nor/>
                              </m:rPr>
                              <a:rPr kumimoji="0" lang="en-US" sz="2448" b="0" i="0"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 </m:t>
                            </m:r>
                            <m:r>
                              <m:rPr>
                                <m:nor/>
                              </m:rPr>
                              <a:rPr kumimoji="0" lang="en-US" sz="2448" b="0" i="0"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fluke</m:t>
                            </m:r>
                            <m:r>
                              <m:rPr>
                                <m:nor/>
                              </m:rPr>
                              <a:rPr kumimoji="0" lang="en-US" sz="2448" b="0" i="0"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 </m:t>
                            </m:r>
                            <m:r>
                              <m:rPr>
                                <m:nor/>
                              </m:rPr>
                              <a:rPr kumimoji="0" lang="en-US" sz="2448" b="0" i="0"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though</m:t>
                            </m:r>
                            <m:r>
                              <m:rPr>
                                <m:nor/>
                              </m:rPr>
                              <a:rPr kumimoji="0" lang="en-US" sz="2448" b="0" i="0"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m:t>
                            </m:r>
                          </m:e>
                        </m:mr>
                        <m:mr>
                          <m:e>
                            <m: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&lt;0   →</m:t>
                            </m:r>
                            <m:r>
                              <m:rPr>
                                <m:nor/>
                              </m:rPr>
                              <a:rPr kumimoji="0" lang="en-US" sz="2448" b="0" i="0"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biased</m:t>
                            </m:r>
                            <m:r>
                              <m:rPr>
                                <m:nor/>
                              </m:rPr>
                              <a:rPr kumimoji="0" lang="en-US" sz="2448" b="0" i="0"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 </m:t>
                            </m:r>
                            <m:r>
                              <m:rPr>
                                <m:nor/>
                              </m:rPr>
                              <a:rPr kumimoji="0" lang="en-US" sz="2448" b="0" i="0"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down</m:t>
                            </m:r>
                            <m:r>
                              <m:rPr>
                                <m:nor/>
                              </m:rPr>
                              <a:rPr kumimoji="0" lang="en-US" sz="2448" b="0" i="0"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 </m:t>
                            </m:r>
                            <m:r>
                              <m:rPr>
                                <m:nor/>
                              </m:rPr>
                              <a:rPr kumimoji="0" lang="en-US" sz="2448" b="0" i="0"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negative</m:t>
                            </m:r>
                            <m:r>
                              <m:rPr>
                                <m:nor/>
                              </m:rPr>
                              <a:rPr kumimoji="0" lang="en-US" sz="2448" b="0" i="0"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 </m:t>
                            </m:r>
                            <m:r>
                              <m:rPr>
                                <m:nor/>
                              </m:rPr>
                              <a:rPr kumimoji="0" lang="en-US" sz="2448" b="0" i="0"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selection</m:t>
                            </m:r>
                            <m:r>
                              <m:rPr>
                                <m:nor/>
                              </m:rPr>
                              <a:rPr kumimoji="0" lang="en-US" sz="2448" b="0" i="0"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 (</m:t>
                            </m:r>
                            <m:r>
                              <m:rPr>
                                <m:nor/>
                              </m:rPr>
                              <a:rPr kumimoji="0" lang="en-US" sz="2448" b="0" i="0"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innately</m:t>
                            </m:r>
                            <m:r>
                              <m:rPr>
                                <m:nor/>
                              </m:rPr>
                              <a:rPr kumimoji="0" lang="en-US" sz="2448" b="0" i="0"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 </m:t>
                            </m:r>
                            <m:r>
                              <m:rPr>
                                <m:nor/>
                              </m:rPr>
                              <a:rPr kumimoji="0" lang="en-US" sz="2448" b="0" i="0"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untalented</m:t>
                            </m:r>
                            <m:r>
                              <a:rPr kumimoji="0" lang="en-US" sz="2448" b="0" i="0"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 </m:t>
                            </m:r>
                            <m:r>
                              <m:rPr>
                                <m:sty m:val="p"/>
                              </m:rPr>
                              <a:rPr kumimoji="0" lang="en-US" sz="2448" b="0" i="0"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s</m:t>
                            </m:r>
                            <m:r>
                              <m:rPr>
                                <m:nor/>
                              </m:rPr>
                              <a:rPr kumimoji="0" lang="en-US" sz="2448" b="0" i="0"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chool</m:t>
                            </m:r>
                            <m:r>
                              <m:rPr>
                                <m:nor/>
                              </m:rPr>
                              <a:rPr kumimoji="0" lang="en-US" sz="2448" b="0" i="0"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 </m:t>
                            </m:r>
                            <m:r>
                              <m:rPr>
                                <m:nor/>
                              </m:rPr>
                              <a:rPr kumimoji="0" lang="en-US" sz="2448" b="0" i="0"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stuff</m:t>
                            </m:r>
                            <m:r>
                              <m:rPr>
                                <m:nor/>
                              </m:rPr>
                              <a:rPr kumimoji="0" lang="en-US" sz="2448" b="0" i="0"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m:t>
                            </m:r>
                          </m:e>
                        </m:mr>
                      </m:m>
                    </m:oMath>
                  </m:oMathPara>
                </a14:m>
                <a:endParaRPr kumimoji="0" lang="en-US" sz="2448" b="0" i="0" u="none" strike="noStrike" kern="1200" cap="none" spc="0" normalizeH="0" baseline="0" noProof="0" dirty="0">
                  <a:ln>
                    <a:noFill/>
                  </a:ln>
                  <a:gradFill>
                    <a:gsLst>
                      <a:gs pos="2917">
                        <a:srgbClr val="525051"/>
                      </a:gs>
                      <a:gs pos="30000">
                        <a:srgbClr val="525051"/>
                      </a:gs>
                    </a:gsLst>
                    <a:lin ang="5400000" scaled="0"/>
                  </a:gradFill>
                  <a:effectLst/>
                  <a:uLnTx/>
                  <a:uFillTx/>
                  <a:latin typeface="Segoe UI"/>
                  <a:ea typeface="+mn-ea"/>
                  <a:cs typeface="+mn-cs"/>
                </a:endParaRPr>
              </a:p>
            </p:txBody>
          </p:sp>
        </mc:Choice>
        <mc:Fallback>
          <p:sp>
            <p:nvSpPr>
              <p:cNvPr id="11" name="TextBox 10"/>
              <p:cNvSpPr txBox="1">
                <a:spLocks noRot="1" noChangeAspect="1" noMove="1" noResize="1" noEditPoints="1" noAdjustHandles="1" noChangeArrowheads="1" noChangeShapeType="1" noTextEdit="1"/>
              </p:cNvSpPr>
              <p:nvPr/>
            </p:nvSpPr>
            <p:spPr>
              <a:xfrm>
                <a:off x="193635" y="4482127"/>
                <a:ext cx="12207580" cy="1105463"/>
              </a:xfrm>
              <a:prstGeom prst="rect">
                <a:avLst/>
              </a:prstGeom>
              <a:blipFill>
                <a:blip r:embed="rId4"/>
                <a:stretch>
                  <a:fillRect t="-3297"/>
                </a:stretch>
              </a:blipFill>
            </p:spPr>
            <p:txBody>
              <a:bodyPr/>
              <a:lstStyle/>
              <a:p>
                <a:r>
                  <a:rPr lang="en-US">
                    <a:noFill/>
                  </a:rPr>
                  <a:t> </a:t>
                </a:r>
              </a:p>
            </p:txBody>
          </p:sp>
        </mc:Fallback>
      </mc:AlternateContent>
    </p:spTree>
    <p:extLst>
      <p:ext uri="{BB962C8B-B14F-4D97-AF65-F5344CB8AC3E}">
        <p14:creationId xmlns:p14="http://schemas.microsoft.com/office/powerpoint/2010/main" val="414190036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217706" y="2752129"/>
                <a:ext cx="11887878" cy="2482212"/>
              </a:xfrm>
            </p:spPr>
            <p:txBody>
              <a:bodyPr/>
              <a:lstStyle/>
              <a:p>
                <a:r>
                  <a:rPr lang="en-US" sz="2040" dirty="0"/>
                  <a:t>Alternative view following Angrist and </a:t>
                </a:r>
                <a:r>
                  <a:rPr lang="en-US" sz="2040" dirty="0" err="1"/>
                  <a:t>Pischke</a:t>
                </a:r>
                <a:r>
                  <a:rPr lang="en-US" sz="2040" dirty="0"/>
                  <a:t> textbook </a:t>
                </a:r>
                <a:br>
                  <a:rPr lang="en-US" sz="2040" dirty="0"/>
                </a:br>
                <a:r>
                  <a:rPr lang="en-US" sz="2040" dirty="0"/>
                  <a:t>NOTE 1: treated could be extra year of educating, more advertising impressions, </a:t>
                </a:r>
                <a:r>
                  <a:rPr lang="en-US" sz="2040" dirty="0" err="1"/>
                  <a:t>etc</a:t>
                </a:r>
                <a:r>
                  <a:rPr lang="en-US" sz="2040" dirty="0"/>
                  <a:t>…</a:t>
                </a:r>
                <a:br>
                  <a:rPr lang="en-US" sz="2040" dirty="0"/>
                </a:br>
                <a:r>
                  <a:rPr lang="en-US" sz="2040" dirty="0"/>
                  <a:t>NOTE 2: Can think of </a:t>
                </a:r>
                <a14:m>
                  <m:oMath xmlns:m="http://schemas.openxmlformats.org/officeDocument/2006/math">
                    <m:r>
                      <a:rPr lang="en-US" sz="2040" i="1">
                        <a:gradFill>
                          <a:gsLst>
                            <a:gs pos="2917">
                              <a:schemeClr val="tx1"/>
                            </a:gs>
                            <a:gs pos="30000">
                              <a:schemeClr val="tx1"/>
                            </a:gs>
                          </a:gsLst>
                          <a:lin ang="5400000" scaled="0"/>
                        </a:gradFill>
                        <a:latin typeface="Cambria Math" panose="02040503050406030204" pitchFamily="18" charset="0"/>
                      </a:rPr>
                      <m:t>𝑥</m:t>
                    </m:r>
                    <m:r>
                      <a:rPr lang="en-US" sz="2040" i="1" baseline="-25000">
                        <a:gradFill>
                          <a:gsLst>
                            <a:gs pos="2917">
                              <a:schemeClr val="tx1"/>
                            </a:gs>
                            <a:gs pos="30000">
                              <a:schemeClr val="tx1"/>
                            </a:gs>
                          </a:gsLst>
                          <a:lin ang="5400000" scaled="0"/>
                        </a:gradFill>
                        <a:latin typeface="Cambria Math" panose="02040503050406030204" pitchFamily="18" charset="0"/>
                      </a:rPr>
                      <m:t>𝑖</m:t>
                    </m:r>
                  </m:oMath>
                </a14:m>
                <a:r>
                  <a:rPr lang="en-US" sz="2040" dirty="0"/>
                  <a:t> as an indicator variable.</a:t>
                </a:r>
                <a:br>
                  <a:rPr lang="en-US" sz="2040" dirty="0"/>
                </a:br>
                <a:br>
                  <a:rPr lang="en-US" sz="2040" dirty="0"/>
                </a:br>
                <a:r>
                  <a:rPr lang="en-US" sz="2040" dirty="0"/>
                  <a:t>	</a:t>
                </a:r>
                <a:r>
                  <a:rPr lang="en-US" sz="1632" dirty="0"/>
                  <a:t>Outcome for treated – Outcome for untreated</a:t>
                </a:r>
                <a:br>
                  <a:rPr lang="en-US" sz="1632" dirty="0"/>
                </a:br>
                <a:r>
                  <a:rPr lang="en-US" sz="1632" dirty="0"/>
                  <a:t>	= [Outcome for treated – </a:t>
                </a:r>
                <a:r>
                  <a:rPr lang="en-US" sz="1632" dirty="0">
                    <a:solidFill>
                      <a:schemeClr val="tx2"/>
                    </a:solidFill>
                  </a:rPr>
                  <a:t>Outcome for treated if not treated</a:t>
                </a:r>
                <a:r>
                  <a:rPr lang="en-US" sz="1632" dirty="0"/>
                  <a:t>] + [</a:t>
                </a:r>
                <a:r>
                  <a:rPr lang="en-US" sz="1632" dirty="0">
                    <a:solidFill>
                      <a:schemeClr val="tx2"/>
                    </a:solidFill>
                  </a:rPr>
                  <a:t>Outcome for treated if not treated </a:t>
                </a:r>
                <a:r>
                  <a:rPr lang="en-US" sz="1632" dirty="0"/>
                  <a:t>– Outcome for untreated] </a:t>
                </a:r>
                <a:br>
                  <a:rPr lang="en-US" sz="1632" dirty="0"/>
                </a:br>
                <a:r>
                  <a:rPr lang="en-US" sz="1632" dirty="0"/>
                  <a:t>	= 	Impact of Treatment on Treated (TOT)	                  + 		Selection Bias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217706" y="2752129"/>
                <a:ext cx="11887878" cy="2482212"/>
              </a:xfr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p:cNvSpPr txBox="1"/>
              <p:nvPr/>
            </p:nvSpPr>
            <p:spPr>
              <a:xfrm>
                <a:off x="4524741" y="2207513"/>
                <a:ext cx="2397503" cy="416642"/>
              </a:xfrm>
              <a:prstGeom prst="rect">
                <a:avLst/>
              </a:prstGeom>
              <a:noFill/>
            </p:spPr>
            <p:txBody>
              <a:bodyPr wrap="none" lIns="0" tIns="0" rIns="0" bIns="0" rtlCol="0">
                <a:spAutoFit/>
              </a:bodyPr>
              <a:lstStyle/>
              <a:p>
                <a:pPr marL="0" marR="0" lvl="0" indent="0" algn="l" defTabSz="932742" rtl="0" eaLnBrk="1" fontAlgn="auto" latinLnBrk="0" hangingPunct="1">
                  <a:lnSpc>
                    <a:spcPct val="90000"/>
                  </a:lnSpc>
                  <a:spcBef>
                    <a:spcPts val="0"/>
                  </a:spcBef>
                  <a:spcAft>
                    <a:spcPts val="612"/>
                  </a:spcAft>
                  <a:buClrTx/>
                  <a:buSzTx/>
                  <a:buFontTx/>
                  <a:buNone/>
                  <a:tabLst/>
                  <a:defRPr/>
                </a:pPr>
                <a14:m>
                  <m:oMathPara xmlns:m="http://schemas.openxmlformats.org/officeDocument/2006/math">
                    <m:oMathParaPr>
                      <m:jc m:val="centerGroup"/>
                    </m:oMathParaPr>
                    <m:oMath xmlns:m="http://schemas.openxmlformats.org/officeDocument/2006/math">
                      <m: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𝑦</m:t>
                      </m:r>
                      <m:r>
                        <a:rPr kumimoji="0" lang="en-US" sz="2448" b="0" i="1" u="none" strike="noStrike" kern="1200" cap="none" spc="0" normalizeH="0" baseline="-2500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𝑖</m:t>
                      </m:r>
                      <m: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m:t>
                      </m:r>
                      <m: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𝛼</m:t>
                      </m:r>
                      <m: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m:t>
                      </m:r>
                      <m: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𝑥𝑖</m:t>
                      </m:r>
                      <m: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𝛽</m:t>
                      </m:r>
                      <m: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m:t>
                      </m:r>
                      <m: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𝜖</m:t>
                      </m:r>
                      <m:r>
                        <a:rPr kumimoji="0" lang="en-US" sz="2448" b="0" i="1" u="none" strike="noStrike" kern="1200" cap="none" spc="0" normalizeH="0" baseline="-2500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𝑖</m:t>
                      </m:r>
                    </m:oMath>
                  </m:oMathPara>
                </a14:m>
                <a:endParaRPr kumimoji="0" lang="en-US" sz="2448" b="0" i="0" u="none" strike="noStrike" kern="1200" cap="none" spc="0" normalizeH="0" baseline="-25000" noProof="0" dirty="0" err="1">
                  <a:ln>
                    <a:noFill/>
                  </a:ln>
                  <a:gradFill>
                    <a:gsLst>
                      <a:gs pos="2917">
                        <a:srgbClr val="525051"/>
                      </a:gs>
                      <a:gs pos="30000">
                        <a:srgbClr val="525051"/>
                      </a:gs>
                    </a:gsLst>
                    <a:lin ang="5400000" scaled="0"/>
                  </a:gradFill>
                  <a:effectLst/>
                  <a:uLnTx/>
                  <a:uFillTx/>
                  <a:latin typeface="Segoe UI"/>
                  <a:ea typeface="+mn-ea"/>
                  <a:cs typeface="+mn-cs"/>
                </a:endParaRPr>
              </a:p>
            </p:txBody>
          </p:sp>
        </mc:Choice>
        <mc:Fallback>
          <p:sp>
            <p:nvSpPr>
              <p:cNvPr id="9" name="TextBox 8"/>
              <p:cNvSpPr txBox="1">
                <a:spLocks noRot="1" noChangeAspect="1" noMove="1" noResize="1" noEditPoints="1" noAdjustHandles="1" noChangeArrowheads="1" noChangeShapeType="1" noTextEdit="1"/>
              </p:cNvSpPr>
              <p:nvPr/>
            </p:nvSpPr>
            <p:spPr>
              <a:xfrm>
                <a:off x="4524741" y="2207513"/>
                <a:ext cx="2397503" cy="41664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0697269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2831"/>
            <a:ext cx="12436476" cy="2195240"/>
          </a:xfrm>
        </p:spPr>
        <p:txBody>
          <a:bodyPr/>
          <a:lstStyle/>
          <a:p>
            <a:r>
              <a:rPr lang="en-US" sz="2800" dirty="0"/>
              <a:t>In ML </a:t>
            </a:r>
            <a:r>
              <a:rPr lang="en-US" sz="2800" b="1" dirty="0"/>
              <a:t>bias</a:t>
            </a:r>
            <a:r>
              <a:rPr lang="en-US" sz="2800" dirty="0"/>
              <a:t> refers to a </a:t>
            </a:r>
            <a:r>
              <a:rPr lang="en-US" sz="2800" i="1" dirty="0"/>
              <a:t>model</a:t>
            </a:r>
            <a:r>
              <a:rPr lang="en-US" sz="2800" dirty="0"/>
              <a:t> being systematically wrong.</a:t>
            </a:r>
            <a:br>
              <a:rPr lang="en-US" sz="2800" dirty="0"/>
            </a:br>
            <a:r>
              <a:rPr lang="en-US" sz="2800" dirty="0"/>
              <a:t>   - Econometricians focus on </a:t>
            </a:r>
            <a:r>
              <a:rPr lang="en-US" sz="2800" i="1" dirty="0"/>
              <a:t>parameters</a:t>
            </a:r>
            <a:r>
              <a:rPr lang="en-US" sz="2800" dirty="0"/>
              <a:t> which are systematically wrong or “biased”</a:t>
            </a:r>
            <a:br>
              <a:rPr lang="en-US" sz="2800" dirty="0"/>
            </a:br>
            <a:br>
              <a:rPr lang="en-US" sz="2800" dirty="0"/>
            </a:br>
            <a:r>
              <a:rPr lang="en-US" sz="2800" dirty="0"/>
              <a:t>In ML </a:t>
            </a:r>
            <a:r>
              <a:rPr lang="en-US" sz="2800" b="1" dirty="0"/>
              <a:t>variance</a:t>
            </a:r>
            <a:r>
              <a:rPr lang="en-US" sz="2800" dirty="0"/>
              <a:t> refers to a </a:t>
            </a:r>
            <a:r>
              <a:rPr lang="en-US" sz="2800" i="1" dirty="0"/>
              <a:t>model</a:t>
            </a:r>
            <a:r>
              <a:rPr lang="en-US" sz="2800" dirty="0"/>
              <a:t> changing a lot as a function of a new sample of data.</a:t>
            </a:r>
            <a:br>
              <a:rPr lang="en-US" sz="2800" dirty="0"/>
            </a:br>
            <a:r>
              <a:rPr lang="en-US" sz="2800" dirty="0"/>
              <a:t>   - </a:t>
            </a:r>
            <a:r>
              <a:rPr lang="en-US" sz="2800" dirty="0" err="1"/>
              <a:t>glmnet</a:t>
            </a:r>
            <a:r>
              <a:rPr lang="en-US" sz="2800" dirty="0"/>
              <a:t> is the main R package: </a:t>
            </a:r>
            <a:r>
              <a:rPr lang="en-US" sz="1600" dirty="0">
                <a:hlinkClick r:id="rId2"/>
              </a:rPr>
              <a:t>https://web.stanford.edu/~hastie/glmnet/glmnet_alpha.html</a:t>
            </a:r>
            <a:r>
              <a:rPr lang="en-US" sz="1600" dirty="0"/>
              <a:t> </a:t>
            </a:r>
          </a:p>
        </p:txBody>
      </p:sp>
      <p:pic>
        <p:nvPicPr>
          <p:cNvPr id="1026" name="Picture 2" descr="Image result for bias variance tradeof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1497" y="2775569"/>
            <a:ext cx="10199469" cy="3862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2399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181581" y="4047213"/>
                <a:ext cx="12013115" cy="917575"/>
              </a:xfrm>
            </p:spPr>
            <p:txBody>
              <a:bodyPr/>
              <a:lstStyle/>
              <a:p>
                <a:r>
                  <a:rPr lang="en-US" sz="2040" dirty="0"/>
                  <a:t>We’d like to enforce that the random component unobserved by econometrician has no correlation/covariance with the independent variables.  This isolates the treatment effect from the selection or any other bias.</a:t>
                </a:r>
                <a:br>
                  <a:rPr lang="en-US" sz="2040" dirty="0"/>
                </a:br>
                <a:br>
                  <a:rPr lang="en-US" sz="2040" dirty="0"/>
                </a:br>
                <a:r>
                  <a:rPr lang="en-US" sz="2040" dirty="0"/>
                  <a:t>Cleanest way to do this is using experiment to vary </a:t>
                </a:r>
                <a14:m>
                  <m:oMath xmlns:m="http://schemas.openxmlformats.org/officeDocument/2006/math">
                    <m:r>
                      <a:rPr lang="en-US" sz="2400" i="1" spc="0" dirty="0">
                        <a:ln>
                          <a:noFill/>
                        </a:ln>
                        <a:gradFill>
                          <a:gsLst>
                            <a:gs pos="2917">
                              <a:srgbClr val="525051"/>
                            </a:gs>
                            <a:gs pos="30000">
                              <a:srgbClr val="525051"/>
                            </a:gs>
                          </a:gsLst>
                          <a:lin ang="5400000" scaled="0"/>
                        </a:gradFill>
                        <a:latin typeface="Cambria Math" panose="02040503050406030204" pitchFamily="18" charset="0"/>
                      </a:rPr>
                      <m:t>𝑥</m:t>
                    </m:r>
                    <m:r>
                      <a:rPr lang="en-US" sz="2400" i="1" spc="0" baseline="-25000" dirty="0">
                        <a:ln>
                          <a:noFill/>
                        </a:ln>
                        <a:gradFill>
                          <a:gsLst>
                            <a:gs pos="2917">
                              <a:srgbClr val="525051"/>
                            </a:gs>
                            <a:gs pos="30000">
                              <a:srgbClr val="525051"/>
                            </a:gs>
                          </a:gsLst>
                          <a:lin ang="5400000" scaled="0"/>
                        </a:gradFill>
                        <a:latin typeface="Cambria Math" panose="02040503050406030204" pitchFamily="18" charset="0"/>
                      </a:rPr>
                      <m:t>𝑖</m:t>
                    </m:r>
                  </m:oMath>
                </a14:m>
                <a:r>
                  <a:rPr lang="en-US" sz="2040" dirty="0"/>
                  <a:t>; experiments provide the right </a:t>
                </a:r>
                <a:r>
                  <a:rPr lang="en-US" sz="2040" i="1" dirty="0"/>
                  <a:t>counterfactual</a:t>
                </a:r>
                <a:r>
                  <a:rPr lang="en-US" sz="2040" dirty="0"/>
                  <a:t> to compare the treated group to.  </a:t>
                </a:r>
                <a:br>
                  <a:rPr lang="en-US" sz="2040" dirty="0"/>
                </a:br>
                <a:r>
                  <a:rPr lang="en-US" sz="2040" dirty="0"/>
                  <a:t>		With experiment </a:t>
                </a:r>
                <a14:m>
                  <m:oMath xmlns:m="http://schemas.openxmlformats.org/officeDocument/2006/math">
                    <m:r>
                      <a:rPr lang="en-US" sz="2448" i="1" spc="0">
                        <a:ln>
                          <a:noFill/>
                        </a:ln>
                        <a:gradFill>
                          <a:gsLst>
                            <a:gs pos="2917">
                              <a:srgbClr val="525051"/>
                            </a:gs>
                            <a:gs pos="30000">
                              <a:srgbClr val="525051"/>
                            </a:gs>
                          </a:gsLst>
                          <a:lin ang="5400000" scaled="0"/>
                        </a:gradFill>
                        <a:latin typeface="Cambria Math" panose="02040503050406030204" pitchFamily="18" charset="0"/>
                        <a:cs typeface="+mn-cs"/>
                      </a:rPr>
                      <m:t>𝑐𝑜𝑣</m:t>
                    </m:r>
                    <m:d>
                      <m:dPr>
                        <m:ctrlPr>
                          <a:rPr lang="en-US" sz="2448" i="1" spc="0">
                            <a:ln>
                              <a:noFill/>
                            </a:ln>
                            <a:gradFill>
                              <a:gsLst>
                                <a:gs pos="2917">
                                  <a:srgbClr val="525051"/>
                                </a:gs>
                                <a:gs pos="30000">
                                  <a:srgbClr val="525051"/>
                                </a:gs>
                              </a:gsLst>
                              <a:lin ang="5400000" scaled="0"/>
                            </a:gradFill>
                            <a:latin typeface="Cambria Math" panose="02040503050406030204" pitchFamily="18" charset="0"/>
                            <a:cs typeface="+mn-cs"/>
                          </a:rPr>
                        </m:ctrlPr>
                      </m:dPr>
                      <m:e>
                        <m:r>
                          <a:rPr lang="en-US" sz="2448" i="1" spc="0">
                            <a:ln>
                              <a:noFill/>
                            </a:ln>
                            <a:gradFill>
                              <a:gsLst>
                                <a:gs pos="2917">
                                  <a:srgbClr val="525051"/>
                                </a:gs>
                                <a:gs pos="30000">
                                  <a:srgbClr val="525051"/>
                                </a:gs>
                              </a:gsLst>
                              <a:lin ang="5400000" scaled="0"/>
                            </a:gradFill>
                            <a:latin typeface="Cambria Math" panose="02040503050406030204" pitchFamily="18" charset="0"/>
                            <a:cs typeface="+mn-cs"/>
                          </a:rPr>
                          <m:t>𝜖</m:t>
                        </m:r>
                        <m:r>
                          <a:rPr lang="en-US" sz="2448" i="1" spc="0" baseline="-25000">
                            <a:ln>
                              <a:noFill/>
                            </a:ln>
                            <a:gradFill>
                              <a:gsLst>
                                <a:gs pos="2917">
                                  <a:srgbClr val="525051"/>
                                </a:gs>
                                <a:gs pos="30000">
                                  <a:srgbClr val="525051"/>
                                </a:gs>
                              </a:gsLst>
                              <a:lin ang="5400000" scaled="0"/>
                            </a:gradFill>
                            <a:latin typeface="Cambria Math" panose="02040503050406030204" pitchFamily="18" charset="0"/>
                            <a:cs typeface="+mn-cs"/>
                          </a:rPr>
                          <m:t>𝑖</m:t>
                        </m:r>
                        <m:r>
                          <a:rPr lang="en-US" sz="2448" i="1" spc="0">
                            <a:ln>
                              <a:noFill/>
                            </a:ln>
                            <a:gradFill>
                              <a:gsLst>
                                <a:gs pos="2917">
                                  <a:srgbClr val="525051"/>
                                </a:gs>
                                <a:gs pos="30000">
                                  <a:srgbClr val="525051"/>
                                </a:gs>
                              </a:gsLst>
                              <a:lin ang="5400000" scaled="0"/>
                            </a:gradFill>
                            <a:latin typeface="Cambria Math" panose="02040503050406030204" pitchFamily="18" charset="0"/>
                            <a:cs typeface="+mn-cs"/>
                          </a:rPr>
                          <m:t>,</m:t>
                        </m:r>
                        <m:r>
                          <a:rPr lang="en-US" sz="2448" i="1" spc="0">
                            <a:ln>
                              <a:noFill/>
                            </a:ln>
                            <a:gradFill>
                              <a:gsLst>
                                <a:gs pos="2917">
                                  <a:srgbClr val="525051"/>
                                </a:gs>
                                <a:gs pos="30000">
                                  <a:srgbClr val="525051"/>
                                </a:gs>
                              </a:gsLst>
                              <a:lin ang="5400000" scaled="0"/>
                            </a:gradFill>
                            <a:latin typeface="Cambria Math" panose="02040503050406030204" pitchFamily="18" charset="0"/>
                            <a:cs typeface="+mn-cs"/>
                          </a:rPr>
                          <m:t>𝑥𝑖</m:t>
                        </m:r>
                      </m:e>
                    </m:d>
                    <m:r>
                      <a:rPr lang="en-US" sz="2448" b="0" i="1" spc="0" smtClean="0">
                        <a:ln>
                          <a:noFill/>
                        </a:ln>
                        <a:gradFill>
                          <a:gsLst>
                            <a:gs pos="2917">
                              <a:srgbClr val="525051"/>
                            </a:gs>
                            <a:gs pos="30000">
                              <a:srgbClr val="525051"/>
                            </a:gs>
                          </a:gsLst>
                          <a:lin ang="5400000" scaled="0"/>
                        </a:gradFill>
                        <a:latin typeface="Cambria Math" panose="02040503050406030204" pitchFamily="18" charset="0"/>
                        <a:cs typeface="+mn-cs"/>
                      </a:rPr>
                      <m:t>=0</m:t>
                    </m:r>
                  </m:oMath>
                </a14:m>
                <a:r>
                  <a:rPr lang="en-US" sz="2040" dirty="0"/>
                  <a:t> by construction (due to randomization).</a:t>
                </a:r>
                <a:br>
                  <a:rPr lang="en-US" sz="2040" dirty="0"/>
                </a:br>
                <a:br>
                  <a:rPr lang="en-US" sz="2040" dirty="0"/>
                </a:br>
                <a:r>
                  <a:rPr lang="en-US" sz="2040" dirty="0"/>
                  <a:t>	</a:t>
                </a:r>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181581" y="4047213"/>
                <a:ext cx="12013115" cy="917575"/>
              </a:xfrm>
              <a:blipFill>
                <a:blip r:embed="rId2"/>
                <a:stretch>
                  <a:fillRect b="-104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p:cNvSpPr txBox="1"/>
              <p:nvPr/>
            </p:nvSpPr>
            <p:spPr>
              <a:xfrm>
                <a:off x="4524741" y="2207513"/>
                <a:ext cx="2397503" cy="416642"/>
              </a:xfrm>
              <a:prstGeom prst="rect">
                <a:avLst/>
              </a:prstGeom>
              <a:noFill/>
            </p:spPr>
            <p:txBody>
              <a:bodyPr wrap="none" lIns="0" tIns="0" rIns="0" bIns="0" rtlCol="0">
                <a:spAutoFit/>
              </a:bodyPr>
              <a:lstStyle/>
              <a:p>
                <a:pPr marL="0" marR="0" lvl="0" indent="0" algn="l" defTabSz="932742" rtl="0" eaLnBrk="1" fontAlgn="auto" latinLnBrk="0" hangingPunct="1">
                  <a:lnSpc>
                    <a:spcPct val="90000"/>
                  </a:lnSpc>
                  <a:spcBef>
                    <a:spcPts val="0"/>
                  </a:spcBef>
                  <a:spcAft>
                    <a:spcPts val="612"/>
                  </a:spcAft>
                  <a:buClrTx/>
                  <a:buSzTx/>
                  <a:buFontTx/>
                  <a:buNone/>
                  <a:tabLst/>
                  <a:defRPr/>
                </a:pPr>
                <a14:m>
                  <m:oMathPara xmlns:m="http://schemas.openxmlformats.org/officeDocument/2006/math">
                    <m:oMathParaPr>
                      <m:jc m:val="centerGroup"/>
                    </m:oMathParaPr>
                    <m:oMath xmlns:m="http://schemas.openxmlformats.org/officeDocument/2006/math">
                      <m: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𝑦</m:t>
                      </m:r>
                      <m:r>
                        <a:rPr kumimoji="0" lang="en-US" sz="2448" b="0" i="1" u="none" strike="noStrike" kern="1200" cap="none" spc="0" normalizeH="0" baseline="-2500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𝑖</m:t>
                      </m:r>
                      <m: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m:t>
                      </m:r>
                      <m: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𝛼</m:t>
                      </m:r>
                      <m: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m:t>
                      </m:r>
                      <m: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𝑥𝑖</m:t>
                      </m:r>
                      <m: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𝛽</m:t>
                      </m:r>
                      <m: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m:t>
                      </m:r>
                      <m: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𝜖</m:t>
                      </m:r>
                      <m:r>
                        <a:rPr kumimoji="0" lang="en-US" sz="2448" b="0" i="1" u="none" strike="noStrike" kern="1200" cap="none" spc="0" normalizeH="0" baseline="-2500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𝑖</m:t>
                      </m:r>
                    </m:oMath>
                  </m:oMathPara>
                </a14:m>
                <a:endParaRPr kumimoji="0" lang="en-US" sz="2448" b="0" i="0" u="none" strike="noStrike" kern="1200" cap="none" spc="0" normalizeH="0" baseline="-25000" noProof="0" dirty="0" err="1">
                  <a:ln>
                    <a:noFill/>
                  </a:ln>
                  <a:gradFill>
                    <a:gsLst>
                      <a:gs pos="2917">
                        <a:srgbClr val="525051"/>
                      </a:gs>
                      <a:gs pos="30000">
                        <a:srgbClr val="525051"/>
                      </a:gs>
                    </a:gsLst>
                    <a:lin ang="5400000" scaled="0"/>
                  </a:gradFill>
                  <a:effectLst/>
                  <a:uLnTx/>
                  <a:uFillTx/>
                  <a:latin typeface="Segoe UI"/>
                  <a:ea typeface="+mn-ea"/>
                  <a:cs typeface="+mn-cs"/>
                </a:endParaRPr>
              </a:p>
            </p:txBody>
          </p:sp>
        </mc:Choice>
        <mc:Fallback>
          <p:sp>
            <p:nvSpPr>
              <p:cNvPr id="9" name="TextBox 8"/>
              <p:cNvSpPr txBox="1">
                <a:spLocks noRot="1" noChangeAspect="1" noMove="1" noResize="1" noEditPoints="1" noAdjustHandles="1" noChangeArrowheads="1" noChangeShapeType="1" noTextEdit="1"/>
              </p:cNvSpPr>
              <p:nvPr/>
            </p:nvSpPr>
            <p:spPr>
              <a:xfrm>
                <a:off x="4524741" y="2207513"/>
                <a:ext cx="2397503" cy="41664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p:cNvSpPr txBox="1"/>
              <p:nvPr/>
            </p:nvSpPr>
            <p:spPr>
              <a:xfrm>
                <a:off x="3958158" y="2813668"/>
                <a:ext cx="3779269" cy="811376"/>
              </a:xfrm>
              <a:prstGeom prst="rect">
                <a:avLst/>
              </a:prstGeom>
              <a:noFill/>
            </p:spPr>
            <p:txBody>
              <a:bodyPr wrap="none" lIns="0" tIns="0" rIns="0" bIns="0" rtlCol="0">
                <a:spAutoFit/>
              </a:bodyPr>
              <a:lstStyle/>
              <a:p>
                <a:pPr marL="0" marR="0" lvl="0" indent="0" algn="l" defTabSz="932742" rtl="0" eaLnBrk="1" fontAlgn="auto" latinLnBrk="0" hangingPunct="1">
                  <a:lnSpc>
                    <a:spcPct val="90000"/>
                  </a:lnSpc>
                  <a:spcBef>
                    <a:spcPts val="0"/>
                  </a:spcBef>
                  <a:spcAft>
                    <a:spcPts val="612"/>
                  </a:spcAft>
                  <a:buClrTx/>
                  <a:buSzTx/>
                  <a:buFontTx/>
                  <a:buNone/>
                  <a:tabLst/>
                  <a:defRPr/>
                </a:pPr>
                <a14:m>
                  <m:oMathPara xmlns:m="http://schemas.openxmlformats.org/officeDocument/2006/math">
                    <m:oMathParaPr>
                      <m:jc m:val="centerGroup"/>
                    </m:oMathParaPr>
                    <m:oMath xmlns:m="http://schemas.openxmlformats.org/officeDocument/2006/math">
                      <m: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𝑝𝑙𝑖𝑚</m:t>
                      </m:r>
                      <m: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 </m:t>
                      </m:r>
                      <m: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𝛽</m:t>
                      </m:r>
                      <m:r>
                        <a:rPr kumimoji="0" lang="en-US" sz="2448" b="0" i="1" u="none" strike="noStrike" kern="1200" cap="none" spc="0" normalizeH="0" baseline="3000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𝑂𝐿𝑆</m:t>
                      </m:r>
                      <m: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m:t>
                      </m:r>
                      <m: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𝛽</m:t>
                      </m:r>
                      <m: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m:t>
                      </m:r>
                      <m:f>
                        <m:fPr>
                          <m:ctrlP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ctrlPr>
                        </m:fPr>
                        <m:num>
                          <m: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𝑐𝑜𝑣</m:t>
                          </m:r>
                          <m:d>
                            <m:dPr>
                              <m:ctrlP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ctrlPr>
                            </m:dPr>
                            <m:e>
                              <m: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𝜖</m:t>
                              </m:r>
                              <m:r>
                                <a:rPr kumimoji="0" lang="en-US" sz="2448" b="0" i="1" u="none" strike="noStrike" kern="1200" cap="none" spc="0" normalizeH="0" baseline="-2500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𝑖</m:t>
                              </m:r>
                              <m: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m:t>
                              </m:r>
                              <m: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𝑥𝑖</m:t>
                              </m:r>
                            </m:e>
                          </m:d>
                        </m:num>
                        <m:den>
                          <m: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𝑉𝑎𝑟</m:t>
                          </m:r>
                          <m: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m:t>
                          </m:r>
                          <m: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𝑥𝑖</m:t>
                          </m:r>
                          <m:r>
                            <a:rPr kumimoji="0" lang="en-US" sz="2448" b="0" i="1" u="none" strike="noStrike" kern="1200" cap="none" spc="0" normalizeH="0" baseline="0" noProof="0">
                              <a:ln>
                                <a:noFill/>
                              </a:ln>
                              <a:gradFill>
                                <a:gsLst>
                                  <a:gs pos="2917">
                                    <a:srgbClr val="525051"/>
                                  </a:gs>
                                  <a:gs pos="30000">
                                    <a:srgbClr val="525051"/>
                                  </a:gs>
                                </a:gsLst>
                                <a:lin ang="5400000" scaled="0"/>
                              </a:gradFill>
                              <a:effectLst/>
                              <a:uLnTx/>
                              <a:uFillTx/>
                              <a:latin typeface="Cambria Math" panose="02040503050406030204" pitchFamily="18" charset="0"/>
                              <a:ea typeface="+mn-ea"/>
                              <a:cs typeface="+mn-cs"/>
                            </a:rPr>
                            <m:t>)</m:t>
                          </m:r>
                        </m:den>
                      </m:f>
                    </m:oMath>
                  </m:oMathPara>
                </a14:m>
                <a:endParaRPr kumimoji="0" lang="en-US" sz="2448" b="0" i="0" u="none" strike="noStrike" kern="1200" cap="none" spc="0" normalizeH="0" baseline="0" noProof="0" dirty="0">
                  <a:ln>
                    <a:noFill/>
                  </a:ln>
                  <a:gradFill>
                    <a:gsLst>
                      <a:gs pos="2917">
                        <a:srgbClr val="525051"/>
                      </a:gs>
                      <a:gs pos="30000">
                        <a:srgbClr val="525051"/>
                      </a:gs>
                    </a:gsLst>
                    <a:lin ang="5400000" scaled="0"/>
                  </a:gradFill>
                  <a:effectLst/>
                  <a:uLnTx/>
                  <a:uFillTx/>
                  <a:latin typeface="Segoe UI"/>
                  <a:ea typeface="+mn-ea"/>
                  <a:cs typeface="+mn-cs"/>
                </a:endParaRPr>
              </a:p>
            </p:txBody>
          </p:sp>
        </mc:Choice>
        <mc:Fallback>
          <p:sp>
            <p:nvSpPr>
              <p:cNvPr id="10" name="TextBox 9"/>
              <p:cNvSpPr txBox="1">
                <a:spLocks noRot="1" noChangeAspect="1" noMove="1" noResize="1" noEditPoints="1" noAdjustHandles="1" noChangeArrowheads="1" noChangeShapeType="1" noTextEdit="1"/>
              </p:cNvSpPr>
              <p:nvPr/>
            </p:nvSpPr>
            <p:spPr>
              <a:xfrm>
                <a:off x="3958158" y="2813668"/>
                <a:ext cx="3779269" cy="811376"/>
              </a:xfrm>
              <a:prstGeom prst="rect">
                <a:avLst/>
              </a:prstGeom>
              <a:blipFill>
                <a:blip r:embed="rId4"/>
                <a:stretch>
                  <a:fillRect t="-2256"/>
                </a:stretch>
              </a:blipFill>
            </p:spPr>
            <p:txBody>
              <a:bodyPr/>
              <a:lstStyle/>
              <a:p>
                <a:r>
                  <a:rPr lang="en-US">
                    <a:noFill/>
                  </a:rPr>
                  <a:t> </a:t>
                </a:r>
              </a:p>
            </p:txBody>
          </p:sp>
        </mc:Fallback>
      </mc:AlternateContent>
    </p:spTree>
    <p:extLst>
      <p:ext uri="{BB962C8B-B14F-4D97-AF65-F5344CB8AC3E}">
        <p14:creationId xmlns:p14="http://schemas.microsoft.com/office/powerpoint/2010/main" val="393078750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Randomness and Identification</a:t>
            </a:r>
          </a:p>
        </p:txBody>
      </p:sp>
      <p:sp>
        <p:nvSpPr>
          <p:cNvPr id="3" name="Text Placeholder 2"/>
          <p:cNvSpPr>
            <a:spLocks noGrp="1"/>
          </p:cNvSpPr>
          <p:nvPr>
            <p:ph type="body" sz="quarter" idx="10"/>
          </p:nvPr>
        </p:nvSpPr>
        <p:spPr>
          <a:xfrm>
            <a:off x="275481" y="1212850"/>
            <a:ext cx="11885514" cy="5642417"/>
          </a:xfrm>
        </p:spPr>
        <p:txBody>
          <a:bodyPr/>
          <a:lstStyle/>
          <a:p>
            <a:endParaRPr lang="en-US" dirty="0"/>
          </a:p>
          <a:p>
            <a:r>
              <a:rPr lang="en-US" sz="2040" dirty="0"/>
              <a:t>Experiments don’t always have to be designed from the top down.  Can use:</a:t>
            </a:r>
          </a:p>
          <a:p>
            <a:endParaRPr lang="en-US" sz="2040" dirty="0"/>
          </a:p>
          <a:p>
            <a:endParaRPr lang="en-US" sz="2040" dirty="0"/>
          </a:p>
          <a:p>
            <a:r>
              <a:rPr lang="en-US" sz="2040" dirty="0"/>
              <a:t>- Changes in internal goals, metrics, budgets</a:t>
            </a:r>
          </a:p>
          <a:p>
            <a:r>
              <a:rPr lang="en-US" sz="2040" dirty="0"/>
              <a:t>- Changes in policy (e.g., who is eligible for what prices)</a:t>
            </a:r>
          </a:p>
          <a:p>
            <a:r>
              <a:rPr lang="en-US" sz="2040" dirty="0"/>
              <a:t>- Changes in production costs</a:t>
            </a:r>
          </a:p>
          <a:p>
            <a:endParaRPr lang="en-US" sz="2040" dirty="0"/>
          </a:p>
          <a:p>
            <a:r>
              <a:rPr lang="en-US" sz="2040" dirty="0"/>
              <a:t>All of these affect prices without (hopefully) being systematically related to demand</a:t>
            </a:r>
          </a:p>
          <a:p>
            <a:endParaRPr lang="en-US" dirty="0"/>
          </a:p>
          <a:p>
            <a:endParaRPr lang="en-US" dirty="0"/>
          </a:p>
          <a:p>
            <a:endParaRPr lang="en-US" dirty="0"/>
          </a:p>
        </p:txBody>
      </p:sp>
    </p:spTree>
    <p:extLst>
      <p:ext uri="{BB962C8B-B14F-4D97-AF65-F5344CB8AC3E}">
        <p14:creationId xmlns:p14="http://schemas.microsoft.com/office/powerpoint/2010/main" val="146174338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defRPr/>
            </a:pPr>
            <a:r>
              <a:rPr lang="en-US" sz="3672" dirty="0"/>
              <a:t>Example: What is causal impact of a sale</a:t>
            </a:r>
          </a:p>
        </p:txBody>
      </p:sp>
      <p:sp>
        <p:nvSpPr>
          <p:cNvPr id="8195" name="Rectangle 3"/>
          <p:cNvSpPr>
            <a:spLocks noGrp="1" noChangeArrowheads="1"/>
          </p:cNvSpPr>
          <p:nvPr>
            <p:ph type="body" sz="quarter" idx="10"/>
          </p:nvPr>
        </p:nvSpPr>
        <p:spPr>
          <a:xfrm>
            <a:off x="275164" y="1406034"/>
            <a:ext cx="11885514" cy="1744388"/>
          </a:xfrm>
          <a:prstGeom prst="rect">
            <a:avLst/>
          </a:prstGeom>
        </p:spPr>
        <p:txBody>
          <a:bodyPr/>
          <a:lstStyle/>
          <a:p>
            <a:pPr eaLnBrk="1" hangingPunct="1"/>
            <a:r>
              <a:rPr lang="en-US" altLang="en-US" sz="2040" dirty="0"/>
              <a:t>Consider the following experimental design regarding effectiveness of sale.  </a:t>
            </a:r>
          </a:p>
          <a:p>
            <a:pPr eaLnBrk="1" hangingPunct="1"/>
            <a:r>
              <a:rPr lang="en-US" altLang="en-US" sz="2040" dirty="0"/>
              <a:t>Assume store neighborhoods are “experimental unit”</a:t>
            </a:r>
          </a:p>
          <a:p>
            <a:pPr eaLnBrk="1" hangingPunct="1"/>
            <a:endParaRPr lang="en-US" altLang="en-US" sz="2040" dirty="0"/>
          </a:p>
          <a:p>
            <a:pPr eaLnBrk="1" hangingPunct="1"/>
            <a:endParaRPr lang="en-US" altLang="en-US" sz="3264" dirty="0"/>
          </a:p>
        </p:txBody>
      </p:sp>
      <mc:AlternateContent xmlns:mc="http://schemas.openxmlformats.org/markup-compatibility/2006" xmlns:a14="http://schemas.microsoft.com/office/drawing/2010/main">
        <mc:Choice Requires="a14">
          <p:sp>
            <p:nvSpPr>
              <p:cNvPr id="2" name="Rectangle 1"/>
              <p:cNvSpPr/>
              <p:nvPr/>
            </p:nvSpPr>
            <p:spPr>
              <a:xfrm>
                <a:off x="3473995" y="2494576"/>
                <a:ext cx="6607735"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36"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1</m:t>
                      </m:r>
                      <m:d>
                        <m:dPr>
                          <m:begChr m:val="{"/>
                          <m:endChr m:val="}"/>
                          <m:ctrlPr>
                            <a:rPr kumimoji="0" lang="en-US" sz="1836"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ctrlPr>
                        </m:dPr>
                        <m:e>
                          <m:r>
                            <a:rPr kumimoji="0" lang="en-US" sz="1836"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𝑡𝑟𝑒𝑎𝑡𝑒𝑑</m:t>
                          </m:r>
                        </m:e>
                      </m:d>
                      <m:r>
                        <a:rPr kumimoji="0" lang="en-US" sz="1836"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=1  →  </m:t>
                      </m:r>
                      <m:r>
                        <m:rPr>
                          <m:nor/>
                        </m:rPr>
                        <a:rPr kumimoji="0" lang="en-US" sz="1836" b="0" i="0"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Receive</m:t>
                      </m:r>
                      <m:r>
                        <m:rPr>
                          <m:nor/>
                        </m:rPr>
                        <a:rPr kumimoji="0" lang="en-US" sz="1836" b="0" i="0"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 </m:t>
                      </m:r>
                      <m:r>
                        <m:rPr>
                          <m:nor/>
                        </m:rPr>
                        <a:rPr kumimoji="0" lang="en-US" sz="1836" b="0" i="0"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flyer</m:t>
                      </m:r>
                      <m:r>
                        <m:rPr>
                          <m:nor/>
                        </m:rPr>
                        <a:rPr kumimoji="0" lang="en-US" sz="1836" b="0" i="0"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 </m:t>
                      </m:r>
                      <m:r>
                        <m:rPr>
                          <m:nor/>
                        </m:rPr>
                        <a:rPr kumimoji="0" lang="en-US" sz="1836" b="0" i="0"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with</m:t>
                      </m:r>
                      <m:r>
                        <m:rPr>
                          <m:nor/>
                        </m:rPr>
                        <a:rPr kumimoji="0" lang="en-US" sz="1836" b="0" i="0"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 </m:t>
                      </m:r>
                      <m:r>
                        <m:rPr>
                          <m:nor/>
                        </m:rPr>
                        <a:rPr kumimoji="0" lang="en-US" sz="1836" b="0" i="0"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information</m:t>
                      </m:r>
                      <m:r>
                        <m:rPr>
                          <m:nor/>
                        </m:rPr>
                        <a:rPr kumimoji="0" lang="en-US" sz="1836" b="0" i="0"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 </m:t>
                      </m:r>
                      <m:r>
                        <m:rPr>
                          <m:nor/>
                        </m:rPr>
                        <a:rPr kumimoji="0" lang="en-US" sz="1836" b="0" i="0"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about</m:t>
                      </m:r>
                      <m:r>
                        <m:rPr>
                          <m:nor/>
                        </m:rPr>
                        <a:rPr kumimoji="0" lang="en-US" sz="1836" b="0" i="0"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 </m:t>
                      </m:r>
                      <m:r>
                        <m:rPr>
                          <m:nor/>
                        </m:rPr>
                        <a:rPr kumimoji="0" lang="en-US" sz="1836" b="0" i="0"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sale</m:t>
                      </m:r>
                    </m:oMath>
                  </m:oMathPara>
                </a14:m>
                <a:endParaRPr kumimoji="0" lang="en-US" sz="1836" b="0" i="0" u="none" strike="noStrike" kern="1200" cap="none" spc="0" normalizeH="0" baseline="0" noProof="0" dirty="0">
                  <a:ln>
                    <a:noFill/>
                  </a:ln>
                  <a:solidFill>
                    <a:srgbClr val="525051"/>
                  </a:solidFill>
                  <a:effectLst/>
                  <a:uLnTx/>
                  <a:uFillTx/>
                  <a:latin typeface="Segoe UI"/>
                  <a:ea typeface="+mn-ea"/>
                  <a:cs typeface="+mn-cs"/>
                </a:endParaRPr>
              </a:p>
            </p:txBody>
          </p:sp>
        </mc:Choice>
        <mc:Fallback xmlns="">
          <p:sp>
            <p:nvSpPr>
              <p:cNvPr id="2" name="Rectangle 1"/>
              <p:cNvSpPr>
                <a:spLocks noRot="1" noChangeAspect="1" noMove="1" noResize="1" noEditPoints="1" noAdjustHandles="1" noChangeArrowheads="1" noChangeShapeType="1" noTextEdit="1"/>
              </p:cNvSpPr>
              <p:nvPr/>
            </p:nvSpPr>
            <p:spPr>
              <a:xfrm>
                <a:off x="3473995" y="2494576"/>
                <a:ext cx="6607735" cy="38230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3473995" y="3059801"/>
                <a:ext cx="4041378" cy="670445"/>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36"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1</m:t>
                      </m:r>
                      <m:d>
                        <m:dPr>
                          <m:begChr m:val="{"/>
                          <m:endChr m:val="}"/>
                          <m:ctrlPr>
                            <a:rPr kumimoji="0" lang="en-US" sz="1836"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ctrlPr>
                        </m:dPr>
                        <m:e>
                          <m:r>
                            <a:rPr kumimoji="0" lang="en-US" sz="1836"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𝑡𝑟𝑒𝑎𝑡𝑒𝑑</m:t>
                          </m:r>
                        </m:e>
                      </m:d>
                      <m:r>
                        <a:rPr kumimoji="0" lang="en-US" sz="1836"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m:t>
                      </m:r>
                      <m:r>
                        <m:rPr>
                          <m:nor/>
                        </m:rPr>
                        <a:rPr kumimoji="0" lang="en-US" sz="1836" b="0" i="0"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0   </m:t>
                      </m:r>
                      <m:r>
                        <a:rPr kumimoji="0" lang="en-US" sz="1836"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m:t>
                      </m:r>
                      <m:r>
                        <m:rPr>
                          <m:nor/>
                        </m:rPr>
                        <a:rPr kumimoji="0" lang="en-US" sz="1836" b="0" i="0"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 </m:t>
                      </m:r>
                      <m:r>
                        <m:rPr>
                          <m:nor/>
                        </m:rPr>
                        <a:rPr kumimoji="0" lang="en-US" sz="1836" b="0" i="0"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Receive</m:t>
                      </m:r>
                      <m:r>
                        <m:rPr>
                          <m:nor/>
                        </m:rPr>
                        <a:rPr kumimoji="0" lang="en-US" sz="1836" b="0" i="0"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 </m:t>
                      </m:r>
                      <m:r>
                        <m:rPr>
                          <m:nor/>
                        </m:rPr>
                        <a:rPr kumimoji="0" lang="en-US" sz="1836" b="0" i="0"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nothing</m:t>
                      </m:r>
                    </m:oMath>
                  </m:oMathPara>
                </a14:m>
                <a:endParaRPr kumimoji="0" lang="en-US" sz="1836" b="0" i="0" u="none" strike="noStrike" kern="1200" cap="none" spc="0" normalizeH="0" baseline="0" noProof="0" dirty="0">
                  <a:ln>
                    <a:noFill/>
                  </a:ln>
                  <a:solidFill>
                    <a:srgbClr val="52505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525051"/>
                  </a:solidFill>
                  <a:effectLst/>
                  <a:uLnTx/>
                  <a:uFillTx/>
                  <a:latin typeface="Segoe UI"/>
                  <a:ea typeface="+mn-ea"/>
                  <a:cs typeface="+mn-cs"/>
                </a:endParaRPr>
              </a:p>
            </p:txBody>
          </p:sp>
        </mc:Choice>
        <mc:Fallback xmlns="">
          <p:sp>
            <p:nvSpPr>
              <p:cNvPr id="3" name="Rectangle 2"/>
              <p:cNvSpPr>
                <a:spLocks noRot="1" noChangeAspect="1" noMove="1" noResize="1" noEditPoints="1" noAdjustHandles="1" noChangeArrowheads="1" noChangeShapeType="1" noTextEdit="1"/>
              </p:cNvSpPr>
              <p:nvPr/>
            </p:nvSpPr>
            <p:spPr>
              <a:xfrm>
                <a:off x="3473995" y="3059801"/>
                <a:ext cx="4041378" cy="67044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2863623" y="3899824"/>
                <a:ext cx="8125133" cy="626891"/>
              </a:xfrm>
              <a:prstGeom prst="rect">
                <a:avLst/>
              </a:prstGeom>
            </p:spPr>
            <p:txBody>
              <a:bodyPr wrap="none">
                <a:spAutoFit/>
              </a:bodyPr>
              <a:lstStyle/>
              <a:p>
                <a:pPr marL="0" marR="0" lvl="0" indent="0" algn="l" defTabSz="932742" rtl="0" eaLnBrk="1" fontAlgn="auto" latinLnBrk="0" hangingPunct="1">
                  <a:lnSpc>
                    <a:spcPct val="90000"/>
                  </a:lnSpc>
                  <a:spcBef>
                    <a:spcPts val="0"/>
                  </a:spcBef>
                  <a:spcAft>
                    <a:spcPts val="612"/>
                  </a:spcAft>
                  <a:buClrTx/>
                  <a:buSzTx/>
                  <a:buFontTx/>
                  <a:buNone/>
                  <a:tabLst/>
                  <a:defRPr/>
                </a:pPr>
                <a14:m>
                  <m:oMath xmlns:m="http://schemas.openxmlformats.org/officeDocument/2006/math">
                    <m:r>
                      <a:rPr kumimoji="0" lang="en-US" sz="1836" b="0" i="1" u="none" strike="noStrike" kern="1200" cap="none" spc="0" normalizeH="0" baseline="0" noProof="0">
                        <a:ln>
                          <a:noFill/>
                        </a:ln>
                        <a:solidFill>
                          <a:srgbClr val="A1A1A1"/>
                        </a:solidFill>
                        <a:effectLst/>
                        <a:uLnTx/>
                        <a:uFillTx/>
                        <a:latin typeface="Cambria Math" panose="02040503050406030204" pitchFamily="18" charset="0"/>
                        <a:ea typeface="+mn-ea"/>
                        <a:cs typeface="+mn-cs"/>
                      </a:rPr>
                      <m:t>𝑦</m:t>
                    </m:r>
                    <m:r>
                      <a:rPr kumimoji="0" lang="en-US" sz="1836" b="0" i="1" u="none" strike="noStrike" kern="1200" cap="none" spc="0" normalizeH="0" baseline="-25000" noProof="0">
                        <a:ln>
                          <a:noFill/>
                        </a:ln>
                        <a:solidFill>
                          <a:srgbClr val="A1A1A1"/>
                        </a:solidFill>
                        <a:effectLst/>
                        <a:uLnTx/>
                        <a:uFillTx/>
                        <a:latin typeface="Cambria Math" panose="02040503050406030204" pitchFamily="18" charset="0"/>
                        <a:ea typeface="+mn-ea"/>
                        <a:cs typeface="+mn-cs"/>
                      </a:rPr>
                      <m:t>𝑖</m:t>
                    </m:r>
                    <m:r>
                      <a:rPr kumimoji="0" lang="en-US" sz="1836" b="0" i="1" u="none" strike="noStrike" kern="1200" cap="none" spc="0" normalizeH="0" baseline="0" noProof="0">
                        <a:ln>
                          <a:noFill/>
                        </a:ln>
                        <a:solidFill>
                          <a:srgbClr val="A1A1A1"/>
                        </a:solidFill>
                        <a:effectLst/>
                        <a:uLnTx/>
                        <a:uFillTx/>
                        <a:latin typeface="Cambria Math" panose="02040503050406030204" pitchFamily="18" charset="0"/>
                        <a:ea typeface="+mn-ea"/>
                        <a:cs typeface="+mn-cs"/>
                      </a:rPr>
                      <m:t>=</m:t>
                    </m:r>
                    <m:r>
                      <a:rPr kumimoji="0" lang="en-US" sz="1836" b="0" i="1" u="none" strike="noStrike" kern="1200" cap="none" spc="0" normalizeH="0" baseline="0" noProof="0">
                        <a:ln>
                          <a:noFill/>
                        </a:ln>
                        <a:solidFill>
                          <a:srgbClr val="A1A1A1"/>
                        </a:solidFill>
                        <a:effectLst/>
                        <a:uLnTx/>
                        <a:uFillTx/>
                        <a:latin typeface="Cambria Math" panose="02040503050406030204" pitchFamily="18" charset="0"/>
                        <a:ea typeface="+mn-ea"/>
                        <a:cs typeface="+mn-cs"/>
                      </a:rPr>
                      <m:t>𝛼</m:t>
                    </m:r>
                    <m:r>
                      <a:rPr kumimoji="0" lang="en-US" sz="1836" b="0" i="1" u="none" strike="noStrike" kern="1200" cap="none" spc="0" normalizeH="0" baseline="0" noProof="0">
                        <a:ln>
                          <a:noFill/>
                        </a:ln>
                        <a:solidFill>
                          <a:srgbClr val="A1A1A1"/>
                        </a:solidFill>
                        <a:effectLst/>
                        <a:uLnTx/>
                        <a:uFillTx/>
                        <a:latin typeface="Cambria Math" panose="02040503050406030204" pitchFamily="18" charset="0"/>
                        <a:ea typeface="+mn-ea"/>
                        <a:cs typeface="+mn-cs"/>
                      </a:rPr>
                      <m:t>+1</m:t>
                    </m:r>
                    <m:d>
                      <m:dPr>
                        <m:begChr m:val="{"/>
                        <m:endChr m:val="}"/>
                        <m:ctrlPr>
                          <a:rPr kumimoji="0" lang="en-US" sz="1836" b="0" i="1" u="none" strike="noStrike" kern="1200" cap="none" spc="0" normalizeH="0" baseline="0" noProof="0">
                            <a:ln>
                              <a:noFill/>
                            </a:ln>
                            <a:solidFill>
                              <a:srgbClr val="A1A1A1"/>
                            </a:solidFill>
                            <a:effectLst/>
                            <a:uLnTx/>
                            <a:uFillTx/>
                            <a:latin typeface="Cambria Math" panose="02040503050406030204" pitchFamily="18" charset="0"/>
                            <a:ea typeface="+mn-ea"/>
                            <a:cs typeface="+mn-cs"/>
                          </a:rPr>
                        </m:ctrlPr>
                      </m:dPr>
                      <m:e>
                        <m:r>
                          <a:rPr kumimoji="0" lang="en-US" sz="1836" b="0" i="1" u="none" strike="noStrike" kern="1200" cap="none" spc="0" normalizeH="0" baseline="0" noProof="0">
                            <a:ln>
                              <a:noFill/>
                            </a:ln>
                            <a:solidFill>
                              <a:srgbClr val="A1A1A1"/>
                            </a:solidFill>
                            <a:effectLst/>
                            <a:uLnTx/>
                            <a:uFillTx/>
                            <a:latin typeface="Cambria Math" panose="02040503050406030204" pitchFamily="18" charset="0"/>
                            <a:ea typeface="+mn-ea"/>
                            <a:cs typeface="+mn-cs"/>
                          </a:rPr>
                          <m:t>𝑡𝑟𝑒𝑎𝑡𝑒𝑑</m:t>
                        </m:r>
                        <m:r>
                          <a:rPr kumimoji="0" lang="en-US" sz="1836" b="0" i="1" u="none" strike="noStrike" kern="1200" cap="none" spc="0" normalizeH="0" baseline="-25000" noProof="0">
                            <a:ln>
                              <a:noFill/>
                            </a:ln>
                            <a:solidFill>
                              <a:srgbClr val="A1A1A1"/>
                            </a:solidFill>
                            <a:effectLst/>
                            <a:uLnTx/>
                            <a:uFillTx/>
                            <a:latin typeface="Cambria Math" panose="02040503050406030204" pitchFamily="18" charset="0"/>
                            <a:ea typeface="+mn-ea"/>
                            <a:cs typeface="+mn-cs"/>
                          </a:rPr>
                          <m:t>𝑖</m:t>
                        </m:r>
                      </m:e>
                    </m:d>
                    <m:r>
                      <a:rPr kumimoji="0" lang="en-US" sz="1836" b="0" i="1" u="none" strike="noStrike" kern="1200" cap="none" spc="0" normalizeH="0" baseline="0" noProof="0">
                        <a:ln>
                          <a:noFill/>
                        </a:ln>
                        <a:solidFill>
                          <a:srgbClr val="A1A1A1"/>
                        </a:solidFill>
                        <a:effectLst/>
                        <a:uLnTx/>
                        <a:uFillTx/>
                        <a:latin typeface="Cambria Math" panose="02040503050406030204" pitchFamily="18" charset="0"/>
                        <a:ea typeface="+mn-ea"/>
                        <a:cs typeface="+mn-cs"/>
                      </a:rPr>
                      <m:t>𝛽</m:t>
                    </m:r>
                    <m:r>
                      <a:rPr kumimoji="0" lang="en-US" sz="1836" b="0" i="1" u="none" strike="noStrike" kern="1200" cap="none" spc="0" normalizeH="0" baseline="0" noProof="0">
                        <a:ln>
                          <a:noFill/>
                        </a:ln>
                        <a:solidFill>
                          <a:srgbClr val="A1A1A1"/>
                        </a:solidFill>
                        <a:effectLst/>
                        <a:uLnTx/>
                        <a:uFillTx/>
                        <a:latin typeface="Cambria Math" panose="02040503050406030204" pitchFamily="18" charset="0"/>
                        <a:ea typeface="+mn-ea"/>
                        <a:cs typeface="+mn-cs"/>
                      </a:rPr>
                      <m:t>+</m:t>
                    </m:r>
                    <m:r>
                      <a:rPr kumimoji="0" lang="en-US" sz="1836" b="0" i="1" u="none" strike="noStrike" kern="1200" cap="none" spc="0" normalizeH="0" baseline="0" noProof="0">
                        <a:ln>
                          <a:noFill/>
                        </a:ln>
                        <a:solidFill>
                          <a:srgbClr val="A1A1A1"/>
                        </a:solidFill>
                        <a:effectLst/>
                        <a:uLnTx/>
                        <a:uFillTx/>
                        <a:latin typeface="Cambria Math" panose="02040503050406030204" pitchFamily="18" charset="0"/>
                        <a:ea typeface="+mn-ea"/>
                        <a:cs typeface="+mn-cs"/>
                      </a:rPr>
                      <m:t>𝜖</m:t>
                    </m:r>
                    <m:r>
                      <a:rPr kumimoji="0" lang="en-US" sz="1836" b="0" i="1" u="none" strike="noStrike" kern="1200" cap="none" spc="0" normalizeH="0" baseline="-25000" noProof="0">
                        <a:ln>
                          <a:noFill/>
                        </a:ln>
                        <a:solidFill>
                          <a:srgbClr val="A1A1A1"/>
                        </a:solidFill>
                        <a:effectLst/>
                        <a:uLnTx/>
                        <a:uFillTx/>
                        <a:latin typeface="Cambria Math" panose="02040503050406030204" pitchFamily="18" charset="0"/>
                        <a:ea typeface="+mn-ea"/>
                        <a:cs typeface="+mn-cs"/>
                      </a:rPr>
                      <m:t>𝑖</m:t>
                    </m:r>
                    <m:r>
                      <a:rPr kumimoji="0" lang="en-US" sz="1836" b="0" i="1" u="none" strike="noStrike" kern="1200" cap="none" spc="0" normalizeH="0" baseline="0" noProof="0">
                        <a:ln>
                          <a:noFill/>
                        </a:ln>
                        <a:solidFill>
                          <a:srgbClr val="A1A1A1"/>
                        </a:solidFill>
                        <a:effectLst/>
                        <a:uLnTx/>
                        <a:uFillTx/>
                        <a:latin typeface="Cambria Math" panose="02040503050406030204" pitchFamily="18" charset="0"/>
                        <a:ea typeface="+mn-ea"/>
                        <a:cs typeface="+mn-cs"/>
                      </a:rPr>
                      <m:t>, </m:t>
                    </m:r>
                    <m:r>
                      <m:rPr>
                        <m:nor/>
                      </m:rPr>
                      <a:rPr kumimoji="0" lang="en-US" sz="1836" b="0" i="0" u="none" strike="noStrike" kern="1200" cap="none" spc="0" normalizeH="0" baseline="0" noProof="0">
                        <a:ln>
                          <a:noFill/>
                        </a:ln>
                        <a:solidFill>
                          <a:srgbClr val="A1A1A1"/>
                        </a:solidFill>
                        <a:effectLst/>
                        <a:uLnTx/>
                        <a:uFillTx/>
                        <a:latin typeface="Cambria Math" panose="02040503050406030204" pitchFamily="18" charset="0"/>
                        <a:ea typeface="+mn-ea"/>
                        <a:cs typeface="+mn-cs"/>
                      </a:rPr>
                      <m:t>where</m:t>
                    </m:r>
                    <m:r>
                      <a:rPr kumimoji="0" lang="en-US" sz="1836" b="0" i="1" u="none" strike="noStrike" kern="1200" cap="none" spc="0" normalizeH="0" baseline="0" noProof="0">
                        <a:ln>
                          <a:noFill/>
                        </a:ln>
                        <a:solidFill>
                          <a:srgbClr val="A1A1A1"/>
                        </a:solidFill>
                        <a:effectLst/>
                        <a:uLnTx/>
                        <a:uFillTx/>
                        <a:latin typeface="Cambria Math" panose="02040503050406030204" pitchFamily="18" charset="0"/>
                        <a:ea typeface="+mn-ea"/>
                        <a:cs typeface="+mn-cs"/>
                      </a:rPr>
                      <m:t> </m:t>
                    </m:r>
                    <m:acc>
                      <m:accPr>
                        <m:chr m:val="̂"/>
                        <m:ctrlPr>
                          <a:rPr kumimoji="0" lang="en-US" sz="1836" b="0" i="1" u="none" strike="noStrike" kern="1200" cap="none" spc="0" normalizeH="0" baseline="0" noProof="0">
                            <a:ln>
                              <a:noFill/>
                            </a:ln>
                            <a:solidFill>
                              <a:srgbClr val="A1A1A1"/>
                            </a:solidFill>
                            <a:effectLst/>
                            <a:uLnTx/>
                            <a:uFillTx/>
                            <a:latin typeface="Cambria Math" panose="02040503050406030204" pitchFamily="18" charset="0"/>
                            <a:ea typeface="+mn-ea"/>
                            <a:cs typeface="+mn-cs"/>
                          </a:rPr>
                        </m:ctrlPr>
                      </m:accPr>
                      <m:e>
                        <m:r>
                          <a:rPr kumimoji="0" lang="en-US" sz="1836" b="0" i="1" u="none" strike="noStrike" kern="1200" cap="none" spc="0" normalizeH="0" baseline="0" noProof="0">
                            <a:ln>
                              <a:noFill/>
                            </a:ln>
                            <a:solidFill>
                              <a:srgbClr val="A1A1A1"/>
                            </a:solidFill>
                            <a:effectLst/>
                            <a:uLnTx/>
                            <a:uFillTx/>
                            <a:latin typeface="Cambria Math" panose="02040503050406030204" pitchFamily="18" charset="0"/>
                            <a:ea typeface="+mn-ea"/>
                            <a:cs typeface="+mn-cs"/>
                          </a:rPr>
                          <m:t>𝛽</m:t>
                        </m:r>
                      </m:e>
                    </m:acc>
                    <m:r>
                      <a:rPr kumimoji="0" lang="en-US" sz="1836" b="0" i="1" u="none" strike="noStrike" kern="1200" cap="none" spc="0" normalizeH="0" baseline="0" noProof="0">
                        <a:ln>
                          <a:noFill/>
                        </a:ln>
                        <a:solidFill>
                          <a:srgbClr val="A1A1A1"/>
                        </a:solidFill>
                        <a:effectLst/>
                        <a:uLnTx/>
                        <a:uFillTx/>
                        <a:latin typeface="Cambria Math" panose="02040503050406030204" pitchFamily="18" charset="0"/>
                        <a:ea typeface="+mn-ea"/>
                        <a:cs typeface="+mn-cs"/>
                      </a:rPr>
                      <m:t> </m:t>
                    </m:r>
                    <m:r>
                      <m:rPr>
                        <m:nor/>
                      </m:rPr>
                      <a:rPr kumimoji="0" lang="en-US" sz="1836" b="0" i="0" u="none" strike="noStrike" kern="1200" cap="none" spc="0" normalizeH="0" baseline="0" noProof="0">
                        <a:ln>
                          <a:noFill/>
                        </a:ln>
                        <a:solidFill>
                          <a:srgbClr val="A1A1A1"/>
                        </a:solidFill>
                        <a:effectLst/>
                        <a:uLnTx/>
                        <a:uFillTx/>
                        <a:latin typeface="Cambria Math" panose="02040503050406030204" pitchFamily="18" charset="0"/>
                        <a:ea typeface="+mn-ea"/>
                        <a:cs typeface="+mn-cs"/>
                      </a:rPr>
                      <m:t>is</m:t>
                    </m:r>
                    <m:r>
                      <m:rPr>
                        <m:nor/>
                      </m:rPr>
                      <a:rPr kumimoji="0" lang="en-US" sz="1836" b="0" i="0" u="none" strike="noStrike" kern="1200" cap="none" spc="0" normalizeH="0" baseline="0" noProof="0">
                        <a:ln>
                          <a:noFill/>
                        </a:ln>
                        <a:solidFill>
                          <a:srgbClr val="A1A1A1"/>
                        </a:solidFill>
                        <a:effectLst/>
                        <a:uLnTx/>
                        <a:uFillTx/>
                        <a:latin typeface="Cambria Math" panose="02040503050406030204" pitchFamily="18" charset="0"/>
                        <a:ea typeface="+mn-ea"/>
                        <a:cs typeface="+mn-cs"/>
                      </a:rPr>
                      <m:t> </m:t>
                    </m:r>
                    <m:r>
                      <m:rPr>
                        <m:nor/>
                      </m:rPr>
                      <a:rPr kumimoji="0" lang="en-US" sz="1836" b="0" i="0" u="none" strike="noStrike" kern="1200" cap="none" spc="0" normalizeH="0" baseline="0" noProof="0">
                        <a:ln>
                          <a:noFill/>
                        </a:ln>
                        <a:solidFill>
                          <a:srgbClr val="A1A1A1"/>
                        </a:solidFill>
                        <a:effectLst/>
                        <a:uLnTx/>
                        <a:uFillTx/>
                        <a:latin typeface="Cambria Math" panose="02040503050406030204" pitchFamily="18" charset="0"/>
                        <a:ea typeface="+mn-ea"/>
                        <a:cs typeface="+mn-cs"/>
                      </a:rPr>
                      <m:t>causal</m:t>
                    </m:r>
                    <m:r>
                      <m:rPr>
                        <m:nor/>
                      </m:rPr>
                      <a:rPr kumimoji="0" lang="en-US" sz="1836" b="0" i="0" u="none" strike="noStrike" kern="1200" cap="none" spc="0" normalizeH="0" baseline="0" noProof="0">
                        <a:ln>
                          <a:noFill/>
                        </a:ln>
                        <a:solidFill>
                          <a:srgbClr val="A1A1A1"/>
                        </a:solidFill>
                        <a:effectLst/>
                        <a:uLnTx/>
                        <a:uFillTx/>
                        <a:latin typeface="Cambria Math" panose="02040503050406030204" pitchFamily="18" charset="0"/>
                        <a:ea typeface="+mn-ea"/>
                        <a:cs typeface="+mn-cs"/>
                      </a:rPr>
                      <m:t> </m:t>
                    </m:r>
                    <m:r>
                      <m:rPr>
                        <m:nor/>
                      </m:rPr>
                      <a:rPr kumimoji="0" lang="en-US" sz="1836" b="0" i="0" u="none" strike="noStrike" kern="1200" cap="none" spc="0" normalizeH="0" baseline="0" noProof="0">
                        <a:ln>
                          <a:noFill/>
                        </a:ln>
                        <a:solidFill>
                          <a:srgbClr val="A1A1A1"/>
                        </a:solidFill>
                        <a:effectLst/>
                        <a:uLnTx/>
                        <a:uFillTx/>
                        <a:latin typeface="Cambria Math" panose="02040503050406030204" pitchFamily="18" charset="0"/>
                        <a:ea typeface="+mn-ea"/>
                        <a:cs typeface="+mn-cs"/>
                      </a:rPr>
                      <m:t>treatment</m:t>
                    </m:r>
                    <m:r>
                      <m:rPr>
                        <m:nor/>
                      </m:rPr>
                      <a:rPr kumimoji="0" lang="en-US" sz="1836" b="0" i="0" u="none" strike="noStrike" kern="1200" cap="none" spc="0" normalizeH="0" baseline="0" noProof="0">
                        <a:ln>
                          <a:noFill/>
                        </a:ln>
                        <a:solidFill>
                          <a:srgbClr val="A1A1A1"/>
                        </a:solidFill>
                        <a:effectLst/>
                        <a:uLnTx/>
                        <a:uFillTx/>
                        <a:latin typeface="Cambria Math" panose="02040503050406030204" pitchFamily="18" charset="0"/>
                        <a:ea typeface="+mn-ea"/>
                        <a:cs typeface="+mn-cs"/>
                      </a:rPr>
                      <m:t> </m:t>
                    </m:r>
                    <m:r>
                      <m:rPr>
                        <m:nor/>
                      </m:rPr>
                      <a:rPr kumimoji="0" lang="en-US" sz="1836" b="0" i="0" u="none" strike="noStrike" kern="1200" cap="none" spc="0" normalizeH="0" baseline="0" noProof="0">
                        <a:ln>
                          <a:noFill/>
                        </a:ln>
                        <a:solidFill>
                          <a:srgbClr val="A1A1A1"/>
                        </a:solidFill>
                        <a:effectLst/>
                        <a:uLnTx/>
                        <a:uFillTx/>
                        <a:latin typeface="Cambria Math" panose="02040503050406030204" pitchFamily="18" charset="0"/>
                        <a:ea typeface="+mn-ea"/>
                        <a:cs typeface="+mn-cs"/>
                      </a:rPr>
                      <m:t>effect</m:t>
                    </m:r>
                    <m:r>
                      <m:rPr>
                        <m:nor/>
                      </m:rPr>
                      <a:rPr kumimoji="0" lang="en-US" sz="1836" b="0" i="0" u="none" strike="noStrike" kern="1200" cap="none" spc="0" normalizeH="0" baseline="0" noProof="0">
                        <a:ln>
                          <a:noFill/>
                        </a:ln>
                        <a:solidFill>
                          <a:srgbClr val="A1A1A1"/>
                        </a:solidFill>
                        <a:effectLst/>
                        <a:uLnTx/>
                        <a:uFillTx/>
                        <a:latin typeface="Cambria Math" panose="02040503050406030204" pitchFamily="18" charset="0"/>
                        <a:ea typeface="+mn-ea"/>
                        <a:cs typeface="+mn-cs"/>
                      </a:rPr>
                      <m:t> </m:t>
                    </m:r>
                    <m:r>
                      <m:rPr>
                        <m:nor/>
                      </m:rPr>
                      <a:rPr kumimoji="0" lang="en-US" sz="1836" b="0" i="0" u="none" strike="noStrike" kern="1200" cap="none" spc="0" normalizeH="0" baseline="0" noProof="0">
                        <a:ln>
                          <a:noFill/>
                        </a:ln>
                        <a:solidFill>
                          <a:srgbClr val="A1A1A1"/>
                        </a:solidFill>
                        <a:effectLst/>
                        <a:uLnTx/>
                        <a:uFillTx/>
                        <a:latin typeface="Cambria Math" panose="02040503050406030204" pitchFamily="18" charset="0"/>
                        <a:ea typeface="+mn-ea"/>
                        <a:cs typeface="+mn-cs"/>
                      </a:rPr>
                      <m:t>but</m:t>
                    </m:r>
                    <m:r>
                      <m:rPr>
                        <m:nor/>
                      </m:rPr>
                      <a:rPr kumimoji="0" lang="en-US" sz="1836" b="0" i="0" u="none" strike="noStrike" kern="1200" cap="none" spc="0" normalizeH="0" baseline="0" noProof="0">
                        <a:ln>
                          <a:noFill/>
                        </a:ln>
                        <a:solidFill>
                          <a:srgbClr val="A1A1A1"/>
                        </a:solidFill>
                        <a:effectLst/>
                        <a:uLnTx/>
                        <a:uFillTx/>
                        <a:latin typeface="Cambria Math" panose="02040503050406030204" pitchFamily="18" charset="0"/>
                        <a:ea typeface="+mn-ea"/>
                        <a:cs typeface="+mn-cs"/>
                      </a:rPr>
                      <m:t> </m:t>
                    </m:r>
                    <m:r>
                      <m:rPr>
                        <m:nor/>
                      </m:rPr>
                      <a:rPr kumimoji="0" lang="en-US" sz="1836" b="0" i="0" u="none" strike="noStrike" kern="1200" cap="none" spc="0" normalizeH="0" baseline="0" noProof="0">
                        <a:ln>
                          <a:noFill/>
                        </a:ln>
                        <a:solidFill>
                          <a:srgbClr val="A1A1A1"/>
                        </a:solidFill>
                        <a:effectLst/>
                        <a:uLnTx/>
                        <a:uFillTx/>
                        <a:latin typeface="Cambria Math" panose="02040503050406030204" pitchFamily="18" charset="0"/>
                        <a:ea typeface="+mn-ea"/>
                        <a:cs typeface="+mn-cs"/>
                      </a:rPr>
                      <m:t>what</m:t>
                    </m:r>
                    <m:r>
                      <m:rPr>
                        <m:nor/>
                      </m:rPr>
                      <a:rPr kumimoji="0" lang="en-US" sz="1836" b="0" i="0" u="none" strike="noStrike" kern="1200" cap="none" spc="0" normalizeH="0" baseline="0" noProof="0">
                        <a:ln>
                          <a:noFill/>
                        </a:ln>
                        <a:solidFill>
                          <a:srgbClr val="A1A1A1"/>
                        </a:solidFill>
                        <a:effectLst/>
                        <a:uLnTx/>
                        <a:uFillTx/>
                        <a:latin typeface="Cambria Math" panose="02040503050406030204" pitchFamily="18" charset="0"/>
                        <a:ea typeface="+mn-ea"/>
                        <a:cs typeface="+mn-cs"/>
                      </a:rPr>
                      <m:t> </m:t>
                    </m:r>
                    <m:r>
                      <m:rPr>
                        <m:nor/>
                      </m:rPr>
                      <a:rPr kumimoji="0" lang="en-US" sz="1836" b="0" i="0" u="none" strike="noStrike" kern="1200" cap="none" spc="0" normalizeH="0" baseline="0" noProof="0">
                        <a:ln>
                          <a:noFill/>
                        </a:ln>
                        <a:solidFill>
                          <a:srgbClr val="A1A1A1"/>
                        </a:solidFill>
                        <a:effectLst/>
                        <a:uLnTx/>
                        <a:uFillTx/>
                        <a:latin typeface="Cambria Math" panose="02040503050406030204" pitchFamily="18" charset="0"/>
                        <a:ea typeface="+mn-ea"/>
                        <a:cs typeface="+mn-cs"/>
                      </a:rPr>
                      <m:t>is</m:t>
                    </m:r>
                    <m:r>
                      <m:rPr>
                        <m:nor/>
                      </m:rPr>
                      <a:rPr kumimoji="0" lang="en-US" sz="1836" b="0" i="0" u="none" strike="noStrike" kern="1200" cap="none" spc="0" normalizeH="0" baseline="0" noProof="0">
                        <a:ln>
                          <a:noFill/>
                        </a:ln>
                        <a:solidFill>
                          <a:srgbClr val="A1A1A1"/>
                        </a:solidFill>
                        <a:effectLst/>
                        <a:uLnTx/>
                        <a:uFillTx/>
                        <a:latin typeface="Cambria Math" panose="02040503050406030204" pitchFamily="18" charset="0"/>
                        <a:ea typeface="+mn-ea"/>
                        <a:cs typeface="+mn-cs"/>
                      </a:rPr>
                      <m:t> </m:t>
                    </m:r>
                    <m:r>
                      <m:rPr>
                        <m:nor/>
                      </m:rPr>
                      <a:rPr kumimoji="0" lang="en-US" sz="1836" b="0" i="0" u="none" strike="noStrike" kern="1200" cap="none" spc="0" normalizeH="0" baseline="0" noProof="0">
                        <a:ln>
                          <a:noFill/>
                        </a:ln>
                        <a:solidFill>
                          <a:srgbClr val="A1A1A1"/>
                        </a:solidFill>
                        <a:effectLst/>
                        <a:uLnTx/>
                        <a:uFillTx/>
                        <a:latin typeface="Cambria Math" panose="02040503050406030204" pitchFamily="18" charset="0"/>
                        <a:ea typeface="+mn-ea"/>
                        <a:cs typeface="+mn-cs"/>
                      </a:rPr>
                      <m:t>it</m:t>
                    </m:r>
                    <m:r>
                      <m:rPr>
                        <m:nor/>
                      </m:rPr>
                      <a:rPr kumimoji="0" lang="en-US" sz="1836" b="0" i="0" u="none" strike="noStrike" kern="1200" cap="none" spc="0" normalizeH="0" baseline="0" noProof="0">
                        <a:ln>
                          <a:noFill/>
                        </a:ln>
                        <a:solidFill>
                          <a:srgbClr val="A1A1A1"/>
                        </a:solidFill>
                        <a:effectLst/>
                        <a:uLnTx/>
                        <a:uFillTx/>
                        <a:latin typeface="Cambria Math" panose="02040503050406030204" pitchFamily="18" charset="0"/>
                        <a:ea typeface="+mn-ea"/>
                        <a:cs typeface="+mn-cs"/>
                      </a:rPr>
                      <m:t>?</m:t>
                    </m:r>
                  </m:oMath>
                </a14:m>
                <a:r>
                  <a:rPr kumimoji="0" lang="en-US" sz="1836" b="0" i="0" u="none" strike="noStrike" kern="1200" cap="none" spc="0" normalizeH="0" baseline="0" noProof="0" dirty="0">
                    <a:ln>
                      <a:noFill/>
                    </a:ln>
                    <a:solidFill>
                      <a:srgbClr val="A1A1A1"/>
                    </a:solidFill>
                    <a:effectLst/>
                    <a:uLnTx/>
                    <a:uFillTx/>
                    <a:latin typeface="Segoe UI"/>
                    <a:ea typeface="+mn-ea"/>
                    <a:cs typeface="+mn-cs"/>
                  </a:rPr>
                  <a:t>  </a:t>
                </a:r>
                <a:br>
                  <a:rPr kumimoji="0" lang="en-US" sz="1836" b="0" i="0" u="none" strike="noStrike" kern="1200" cap="none" spc="0" normalizeH="0" baseline="0" noProof="0" dirty="0">
                    <a:ln>
                      <a:noFill/>
                    </a:ln>
                    <a:solidFill>
                      <a:srgbClr val="A1A1A1"/>
                    </a:solidFill>
                    <a:effectLst/>
                    <a:uLnTx/>
                    <a:uFillTx/>
                    <a:latin typeface="Segoe UI"/>
                    <a:ea typeface="+mn-ea"/>
                    <a:cs typeface="+mn-cs"/>
                  </a:rPr>
                </a:br>
                <a:endParaRPr kumimoji="0" lang="en-US" sz="1836" b="0" i="0" u="none" strike="noStrike" kern="1200" cap="none" spc="0" normalizeH="0" baseline="0" noProof="0" dirty="0">
                  <a:ln>
                    <a:noFill/>
                  </a:ln>
                  <a:solidFill>
                    <a:srgbClr val="A1A1A1"/>
                  </a:solidFill>
                  <a:effectLst/>
                  <a:uLnTx/>
                  <a:uFillTx/>
                  <a:latin typeface="Segoe UI"/>
                  <a:ea typeface="+mn-ea"/>
                  <a:cs typeface="+mn-cs"/>
                </a:endParaRPr>
              </a:p>
            </p:txBody>
          </p:sp>
        </mc:Choice>
        <mc:Fallback xmlns="">
          <p:sp>
            <p:nvSpPr>
              <p:cNvPr id="4" name="Rectangle 3"/>
              <p:cNvSpPr>
                <a:spLocks noRot="1" noChangeAspect="1" noMove="1" noResize="1" noEditPoints="1" noAdjustHandles="1" noChangeArrowheads="1" noChangeShapeType="1" noTextEdit="1"/>
              </p:cNvSpPr>
              <p:nvPr/>
            </p:nvSpPr>
            <p:spPr>
              <a:xfrm>
                <a:off x="2863623" y="3899824"/>
                <a:ext cx="8125133" cy="626891"/>
              </a:xfrm>
              <a:prstGeom prst="rect">
                <a:avLst/>
              </a:prstGeom>
              <a:blipFill>
                <a:blip r:embed="rId5"/>
                <a:stretch>
                  <a:fillRect t="-7767"/>
                </a:stretch>
              </a:blipFill>
            </p:spPr>
            <p:txBody>
              <a:bodyPr/>
              <a:lstStyle/>
              <a:p>
                <a:r>
                  <a:rPr lang="en-US">
                    <a:noFill/>
                  </a:rPr>
                  <a:t> </a:t>
                </a:r>
              </a:p>
            </p:txBody>
          </p:sp>
        </mc:Fallback>
      </mc:AlternateContent>
      <p:sp>
        <p:nvSpPr>
          <p:cNvPr id="7" name="Rectangle 3"/>
          <p:cNvSpPr txBox="1">
            <a:spLocks noChangeArrowheads="1"/>
          </p:cNvSpPr>
          <p:nvPr/>
        </p:nvSpPr>
        <p:spPr>
          <a:xfrm>
            <a:off x="275164" y="4838181"/>
            <a:ext cx="11885514" cy="1392229"/>
          </a:xfrm>
          <a:prstGeom prst="rect">
            <a:avLst/>
          </a:prstGeom>
        </p:spPr>
        <p:txBody>
          <a:bodyPr vert="horz" wrap="square" lIns="149217" tIns="93260" rIns="149217" bIns="9326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1"/>
                    </a:gs>
                    <a:gs pos="99000">
                      <a:schemeClr val="tx1"/>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altLang="en-US" sz="2040" b="0" i="0" u="none" strike="noStrike" kern="1200" cap="none" spc="0" normalizeH="0" baseline="0" noProof="0" dirty="0">
                <a:ln>
                  <a:noFill/>
                </a:ln>
                <a:gradFill>
                  <a:gsLst>
                    <a:gs pos="1250">
                      <a:srgbClr val="525051"/>
                    </a:gs>
                    <a:gs pos="99000">
                      <a:srgbClr val="525051"/>
                    </a:gs>
                  </a:gsLst>
                  <a:lin ang="5400000" scaled="0"/>
                </a:gradFill>
                <a:effectLst/>
                <a:uLnTx/>
                <a:uFillTx/>
                <a:latin typeface="Segoe UI Light"/>
                <a:ea typeface="+mn-ea"/>
                <a:cs typeface="+mn-cs"/>
              </a:rPr>
              <a:t>Claim: This is a joint effect of advertising and price and therefore less informative.</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altLang="en-US" sz="2040" b="0" i="0" u="none" strike="noStrike" kern="1200" cap="none" spc="0" normalizeH="0" baseline="0" noProof="0" dirty="0">
              <a:ln>
                <a:noFill/>
              </a:ln>
              <a:gradFill>
                <a:gsLst>
                  <a:gs pos="1250">
                    <a:srgbClr val="525051"/>
                  </a:gs>
                  <a:gs pos="99000">
                    <a:srgbClr val="525051"/>
                  </a:gs>
                </a:gsLst>
                <a:lin ang="5400000" scaled="0"/>
              </a:gradFill>
              <a:effectLst/>
              <a:uLnTx/>
              <a:uFillTx/>
              <a:latin typeface="Segoe UI Light"/>
              <a:ea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altLang="en-US" sz="3264" b="0" i="0" u="none" strike="noStrike" kern="1200" cap="none" spc="0" normalizeH="0" baseline="0" noProof="0" dirty="0">
              <a:ln>
                <a:noFill/>
              </a:ln>
              <a:gradFill>
                <a:gsLst>
                  <a:gs pos="1250">
                    <a:srgbClr val="525051"/>
                  </a:gs>
                  <a:gs pos="99000">
                    <a:srgbClr val="525051"/>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189952357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defRPr/>
            </a:pPr>
            <a:r>
              <a:rPr lang="en-US" sz="3672" dirty="0"/>
              <a:t>Example: What is causal impact of a sale</a:t>
            </a:r>
          </a:p>
        </p:txBody>
      </p:sp>
      <mc:AlternateContent xmlns:mc="http://schemas.openxmlformats.org/markup-compatibility/2006" xmlns:a14="http://schemas.microsoft.com/office/drawing/2010/main">
        <mc:Choice Requires="a14">
          <p:sp>
            <p:nvSpPr>
              <p:cNvPr id="8195" name="Rectangle 3"/>
              <p:cNvSpPr>
                <a:spLocks noGrp="1" noChangeArrowheads="1"/>
              </p:cNvSpPr>
              <p:nvPr>
                <p:ph type="body" sz="quarter" idx="10"/>
              </p:nvPr>
            </p:nvSpPr>
            <p:spPr>
              <a:xfrm>
                <a:off x="550079" y="4430011"/>
                <a:ext cx="11885514" cy="2163647"/>
              </a:xfrm>
              <a:prstGeom prst="rect">
                <a:avLst/>
              </a:prstGeom>
            </p:spPr>
            <p:txBody>
              <a:bodyPr/>
              <a:lstStyle/>
              <a:p>
                <a:pPr eaLnBrk="1" hangingPunct="1"/>
                <a:r>
                  <a:rPr lang="en-US" altLang="en-US" sz="1632" dirty="0"/>
                  <a:t>Within the treatment arm, a household can get a flyer with information about a sale and without information about it.  All treated stores have their products priced identically, though.  </a:t>
                </a:r>
              </a:p>
              <a:p>
                <a:pPr eaLnBrk="1" hangingPunct="1"/>
                <a:endParaRPr lang="en-US" altLang="en-US" sz="1632" dirty="0"/>
              </a:p>
              <a:p>
                <a:pPr eaLnBrk="1" hangingPunct="1"/>
                <a:r>
                  <a:rPr lang="en-US" altLang="en-US" sz="1632" dirty="0"/>
                  <a:t>Now there are three arms and each one is randomly assigned (e.g., 33% of stores is C, 33% in T No, and 33% in T Info).  </a:t>
                </a:r>
              </a:p>
              <a:p>
                <a:pPr eaLnBrk="1" hangingPunct="1"/>
                <a:endParaRPr lang="en-US" altLang="en-US" sz="2040" dirty="0"/>
              </a:p>
              <a:p>
                <a:pPr eaLnBrk="1" hangingPunct="1"/>
                <a:endParaRPr lang="en-US" altLang="en-US" sz="1836" dirty="0"/>
              </a:p>
              <a:p>
                <a:r>
                  <a:rPr lang="en-US" altLang="en-US" sz="1632" dirty="0"/>
                  <a:t>In this case </a:t>
                </a:r>
                <a14:m>
                  <m:oMath xmlns:m="http://schemas.openxmlformats.org/officeDocument/2006/math">
                    <m:r>
                      <a:rPr lang="en-US" sz="1632" i="1">
                        <a:solidFill>
                          <a:schemeClr val="bg2"/>
                        </a:solidFill>
                        <a:latin typeface="Cambria Math" panose="02040503050406030204" pitchFamily="18" charset="0"/>
                      </a:rPr>
                      <m:t>𝛾</m:t>
                    </m:r>
                  </m:oMath>
                </a14:m>
                <a:r>
                  <a:rPr lang="en-US" altLang="en-US" sz="1632" dirty="0"/>
                  <a:t> is the causal impact of a sale </a:t>
                </a:r>
                <a:r>
                  <a:rPr lang="en-US" altLang="en-US" sz="1632" i="1" dirty="0"/>
                  <a:t>given</a:t>
                </a:r>
                <a:r>
                  <a:rPr lang="en-US" altLang="en-US" sz="1632" dirty="0"/>
                  <a:t> a particular level of advertisement.  </a:t>
                </a:r>
              </a:p>
            </p:txBody>
          </p:sp>
        </mc:Choice>
        <mc:Fallback xmlns="">
          <p:sp>
            <p:nvSpPr>
              <p:cNvPr id="8195" name="Rectangle 3"/>
              <p:cNvSpPr>
                <a:spLocks noGrp="1" noRot="1" noChangeAspect="1" noMove="1" noResize="1" noEditPoints="1" noAdjustHandles="1" noChangeArrowheads="1" noChangeShapeType="1" noTextEdit="1"/>
              </p:cNvSpPr>
              <p:nvPr>
                <p:ph type="body" sz="quarter" idx="10"/>
              </p:nvPr>
            </p:nvSpPr>
            <p:spPr>
              <a:xfrm>
                <a:off x="550079" y="4430011"/>
                <a:ext cx="11885514" cy="2163647"/>
              </a:xfrm>
              <a:prstGeom prst="rect">
                <a:avLst/>
              </a:prstGeom>
              <a:blipFill>
                <a:blip r:embed="rId3"/>
                <a:stretch>
                  <a:fillRect/>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4029823" y="1214472"/>
            <a:ext cx="3788701" cy="3215539"/>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2765301" y="5630691"/>
                <a:ext cx="6317744" cy="382308"/>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36" b="0" i="1" u="none" strike="noStrike" kern="1200" cap="none" spc="0" normalizeH="0" baseline="0" noProof="0">
                          <a:ln>
                            <a:noFill/>
                          </a:ln>
                          <a:solidFill>
                            <a:srgbClr val="A1A1A1"/>
                          </a:solidFill>
                          <a:effectLst/>
                          <a:uLnTx/>
                          <a:uFillTx/>
                          <a:latin typeface="Cambria Math" panose="02040503050406030204" pitchFamily="18" charset="0"/>
                          <a:ea typeface="+mn-ea"/>
                          <a:cs typeface="+mn-cs"/>
                        </a:rPr>
                        <m:t>𝑦</m:t>
                      </m:r>
                      <m:r>
                        <a:rPr kumimoji="0" lang="en-US" sz="1836" b="0" i="1" u="none" strike="noStrike" kern="1200" cap="none" spc="0" normalizeH="0" baseline="-25000" noProof="0">
                          <a:ln>
                            <a:noFill/>
                          </a:ln>
                          <a:solidFill>
                            <a:srgbClr val="A1A1A1"/>
                          </a:solidFill>
                          <a:effectLst/>
                          <a:uLnTx/>
                          <a:uFillTx/>
                          <a:latin typeface="Cambria Math" panose="02040503050406030204" pitchFamily="18" charset="0"/>
                          <a:ea typeface="+mn-ea"/>
                          <a:cs typeface="+mn-cs"/>
                        </a:rPr>
                        <m:t>𝑖</m:t>
                      </m:r>
                      <m:r>
                        <a:rPr kumimoji="0" lang="en-US" sz="1836" b="0" i="1" u="none" strike="noStrike" kern="1200" cap="none" spc="0" normalizeH="0" baseline="0" noProof="0">
                          <a:ln>
                            <a:noFill/>
                          </a:ln>
                          <a:solidFill>
                            <a:srgbClr val="A1A1A1"/>
                          </a:solidFill>
                          <a:effectLst/>
                          <a:uLnTx/>
                          <a:uFillTx/>
                          <a:latin typeface="Cambria Math" panose="02040503050406030204" pitchFamily="18" charset="0"/>
                          <a:ea typeface="+mn-ea"/>
                          <a:cs typeface="+mn-cs"/>
                        </a:rPr>
                        <m:t>=</m:t>
                      </m:r>
                      <m:r>
                        <a:rPr kumimoji="0" lang="en-US" sz="1836" b="0" i="1" u="none" strike="noStrike" kern="1200" cap="none" spc="0" normalizeH="0" baseline="0" noProof="0">
                          <a:ln>
                            <a:noFill/>
                          </a:ln>
                          <a:solidFill>
                            <a:srgbClr val="A1A1A1"/>
                          </a:solidFill>
                          <a:effectLst/>
                          <a:uLnTx/>
                          <a:uFillTx/>
                          <a:latin typeface="Cambria Math" panose="02040503050406030204" pitchFamily="18" charset="0"/>
                          <a:ea typeface="+mn-ea"/>
                          <a:cs typeface="+mn-cs"/>
                        </a:rPr>
                        <m:t>𝛼</m:t>
                      </m:r>
                      <m:r>
                        <a:rPr kumimoji="0" lang="en-US" sz="1836" b="0" i="1" u="none" strike="noStrike" kern="1200" cap="none" spc="0" normalizeH="0" baseline="0" noProof="0">
                          <a:ln>
                            <a:noFill/>
                          </a:ln>
                          <a:solidFill>
                            <a:srgbClr val="A1A1A1"/>
                          </a:solidFill>
                          <a:effectLst/>
                          <a:uLnTx/>
                          <a:uFillTx/>
                          <a:latin typeface="Cambria Math" panose="02040503050406030204" pitchFamily="18" charset="0"/>
                          <a:ea typeface="+mn-ea"/>
                          <a:cs typeface="+mn-cs"/>
                        </a:rPr>
                        <m:t>+1</m:t>
                      </m:r>
                      <m:d>
                        <m:dPr>
                          <m:begChr m:val="{"/>
                          <m:endChr m:val="}"/>
                          <m:ctrlPr>
                            <a:rPr kumimoji="0" lang="en-US" sz="1836" b="0" i="1" u="none" strike="noStrike" kern="1200" cap="none" spc="0" normalizeH="0" baseline="0" noProof="0">
                              <a:ln>
                                <a:noFill/>
                              </a:ln>
                              <a:solidFill>
                                <a:srgbClr val="A1A1A1"/>
                              </a:solidFill>
                              <a:effectLst/>
                              <a:uLnTx/>
                              <a:uFillTx/>
                              <a:latin typeface="Cambria Math" panose="02040503050406030204" pitchFamily="18" charset="0"/>
                              <a:ea typeface="+mn-ea"/>
                              <a:cs typeface="+mn-cs"/>
                            </a:rPr>
                          </m:ctrlPr>
                        </m:dPr>
                        <m:e>
                          <m:r>
                            <a:rPr kumimoji="0" lang="en-US" sz="1836" b="0" i="1" u="none" strike="noStrike" kern="1200" cap="none" spc="0" normalizeH="0" baseline="0" noProof="0">
                              <a:ln>
                                <a:noFill/>
                              </a:ln>
                              <a:solidFill>
                                <a:srgbClr val="A1A1A1"/>
                              </a:solidFill>
                              <a:effectLst/>
                              <a:uLnTx/>
                              <a:uFillTx/>
                              <a:latin typeface="Cambria Math" panose="02040503050406030204" pitchFamily="18" charset="0"/>
                              <a:ea typeface="+mn-ea"/>
                              <a:cs typeface="+mn-cs"/>
                            </a:rPr>
                            <m:t>𝑡𝑟𝑒𝑎𝑡𝑒𝑑</m:t>
                          </m:r>
                          <m:r>
                            <a:rPr kumimoji="0" lang="en-US" sz="1836" b="0" i="1" u="none" strike="noStrike" kern="1200" cap="none" spc="0" normalizeH="0" baseline="-25000" noProof="0">
                              <a:ln>
                                <a:noFill/>
                              </a:ln>
                              <a:solidFill>
                                <a:srgbClr val="A1A1A1"/>
                              </a:solidFill>
                              <a:effectLst/>
                              <a:uLnTx/>
                              <a:uFillTx/>
                              <a:latin typeface="Cambria Math" panose="02040503050406030204" pitchFamily="18" charset="0"/>
                              <a:ea typeface="+mn-ea"/>
                              <a:cs typeface="+mn-cs"/>
                            </a:rPr>
                            <m:t>𝑖</m:t>
                          </m:r>
                        </m:e>
                      </m:d>
                      <m:r>
                        <a:rPr kumimoji="0" lang="en-US" sz="1836" b="0" i="1" u="none" strike="noStrike" kern="1200" cap="none" spc="0" normalizeH="0" baseline="0" noProof="0">
                          <a:ln>
                            <a:noFill/>
                          </a:ln>
                          <a:solidFill>
                            <a:srgbClr val="A1A1A1"/>
                          </a:solidFill>
                          <a:effectLst/>
                          <a:uLnTx/>
                          <a:uFillTx/>
                          <a:latin typeface="Cambria Math" panose="02040503050406030204" pitchFamily="18" charset="0"/>
                          <a:ea typeface="+mn-ea"/>
                          <a:cs typeface="+mn-cs"/>
                        </a:rPr>
                        <m:t>𝛽</m:t>
                      </m:r>
                      <m:r>
                        <a:rPr kumimoji="0" lang="en-US" sz="1836" b="0" i="1" u="none" strike="noStrike" kern="1200" cap="none" spc="0" normalizeH="0" baseline="0" noProof="0">
                          <a:ln>
                            <a:noFill/>
                          </a:ln>
                          <a:solidFill>
                            <a:srgbClr val="A1A1A1"/>
                          </a:solidFill>
                          <a:effectLst/>
                          <a:uLnTx/>
                          <a:uFillTx/>
                          <a:latin typeface="Cambria Math" panose="02040503050406030204" pitchFamily="18" charset="0"/>
                          <a:ea typeface="+mn-ea"/>
                          <a:cs typeface="+mn-cs"/>
                        </a:rPr>
                        <m:t>+1</m:t>
                      </m:r>
                      <m:d>
                        <m:dPr>
                          <m:begChr m:val="{"/>
                          <m:endChr m:val="}"/>
                          <m:ctrlPr>
                            <a:rPr kumimoji="0" lang="en-US" sz="1836" b="0" i="1" u="none" strike="noStrike" kern="1200" cap="none" spc="0" normalizeH="0" baseline="0" noProof="0">
                              <a:ln>
                                <a:noFill/>
                              </a:ln>
                              <a:solidFill>
                                <a:srgbClr val="A1A1A1"/>
                              </a:solidFill>
                              <a:effectLst/>
                              <a:uLnTx/>
                              <a:uFillTx/>
                              <a:latin typeface="Cambria Math" panose="02040503050406030204" pitchFamily="18" charset="0"/>
                              <a:ea typeface="+mn-ea"/>
                              <a:cs typeface="+mn-cs"/>
                            </a:rPr>
                          </m:ctrlPr>
                        </m:dPr>
                        <m:e>
                          <m:r>
                            <a:rPr kumimoji="0" lang="en-US" sz="1836" b="0" i="1" u="none" strike="noStrike" kern="1200" cap="none" spc="0" normalizeH="0" baseline="0" noProof="0">
                              <a:ln>
                                <a:noFill/>
                              </a:ln>
                              <a:solidFill>
                                <a:srgbClr val="A1A1A1"/>
                              </a:solidFill>
                              <a:effectLst/>
                              <a:uLnTx/>
                              <a:uFillTx/>
                              <a:latin typeface="Cambria Math" panose="02040503050406030204" pitchFamily="18" charset="0"/>
                              <a:ea typeface="+mn-ea"/>
                              <a:cs typeface="+mn-cs"/>
                            </a:rPr>
                            <m:t>𝑆𝑎𝑙𝑒</m:t>
                          </m:r>
                          <m:r>
                            <a:rPr kumimoji="0" lang="en-US" sz="1836" b="0" i="1" u="none" strike="noStrike" kern="1200" cap="none" spc="0" normalizeH="0" baseline="0" noProof="0">
                              <a:ln>
                                <a:noFill/>
                              </a:ln>
                              <a:solidFill>
                                <a:srgbClr val="A1A1A1"/>
                              </a:solidFill>
                              <a:effectLst/>
                              <a:uLnTx/>
                              <a:uFillTx/>
                              <a:latin typeface="Cambria Math" panose="02040503050406030204" pitchFamily="18" charset="0"/>
                              <a:ea typeface="+mn-ea"/>
                              <a:cs typeface="+mn-cs"/>
                            </a:rPr>
                            <m:t> </m:t>
                          </m:r>
                          <m:r>
                            <a:rPr kumimoji="0" lang="en-US" sz="1836" b="0" i="1" u="none" strike="noStrike" kern="1200" cap="none" spc="0" normalizeH="0" baseline="0" noProof="0">
                              <a:ln>
                                <a:noFill/>
                              </a:ln>
                              <a:solidFill>
                                <a:srgbClr val="A1A1A1"/>
                              </a:solidFill>
                              <a:effectLst/>
                              <a:uLnTx/>
                              <a:uFillTx/>
                              <a:latin typeface="Cambria Math" panose="02040503050406030204" pitchFamily="18" charset="0"/>
                              <a:ea typeface="+mn-ea"/>
                              <a:cs typeface="+mn-cs"/>
                            </a:rPr>
                            <m:t>𝐼𝑛𝑓𝑜𝑖</m:t>
                          </m:r>
                        </m:e>
                      </m:d>
                      <m:r>
                        <a:rPr kumimoji="0" lang="en-US" sz="1836" b="0" i="1" u="none" strike="noStrike" kern="1200" cap="none" spc="0" normalizeH="0" baseline="0" noProof="0">
                          <a:ln>
                            <a:noFill/>
                          </a:ln>
                          <a:solidFill>
                            <a:srgbClr val="A1A1A1"/>
                          </a:solidFill>
                          <a:effectLst/>
                          <a:uLnTx/>
                          <a:uFillTx/>
                          <a:latin typeface="Cambria Math" panose="02040503050406030204" pitchFamily="18" charset="0"/>
                          <a:ea typeface="+mn-ea"/>
                          <a:cs typeface="+mn-cs"/>
                        </a:rPr>
                        <m:t>𝛾</m:t>
                      </m:r>
                      <m:r>
                        <a:rPr kumimoji="0" lang="en-US" sz="1836" b="0" i="1" u="none" strike="noStrike" kern="1200" cap="none" spc="0" normalizeH="0" baseline="0" noProof="0">
                          <a:ln>
                            <a:noFill/>
                          </a:ln>
                          <a:solidFill>
                            <a:srgbClr val="A1A1A1"/>
                          </a:solidFill>
                          <a:effectLst/>
                          <a:uLnTx/>
                          <a:uFillTx/>
                          <a:latin typeface="Cambria Math" panose="02040503050406030204" pitchFamily="18" charset="0"/>
                          <a:ea typeface="+mn-ea"/>
                          <a:cs typeface="+mn-cs"/>
                        </a:rPr>
                        <m:t>+</m:t>
                      </m:r>
                      <m:r>
                        <a:rPr kumimoji="0" lang="en-US" sz="1836" b="0" i="1" u="none" strike="noStrike" kern="1200" cap="none" spc="0" normalizeH="0" baseline="0" noProof="0">
                          <a:ln>
                            <a:noFill/>
                          </a:ln>
                          <a:solidFill>
                            <a:srgbClr val="A1A1A1"/>
                          </a:solidFill>
                          <a:effectLst/>
                          <a:uLnTx/>
                          <a:uFillTx/>
                          <a:latin typeface="Cambria Math" panose="02040503050406030204" pitchFamily="18" charset="0"/>
                          <a:ea typeface="+mn-ea"/>
                          <a:cs typeface="+mn-cs"/>
                        </a:rPr>
                        <m:t>𝜖</m:t>
                      </m:r>
                      <m:r>
                        <a:rPr kumimoji="0" lang="en-US" sz="1836" b="0" i="1" u="none" strike="noStrike" kern="1200" cap="none" spc="0" normalizeH="0" baseline="-25000" noProof="0">
                          <a:ln>
                            <a:noFill/>
                          </a:ln>
                          <a:solidFill>
                            <a:srgbClr val="A1A1A1"/>
                          </a:solidFill>
                          <a:effectLst/>
                          <a:uLnTx/>
                          <a:uFillTx/>
                          <a:latin typeface="Cambria Math" panose="02040503050406030204" pitchFamily="18" charset="0"/>
                          <a:ea typeface="+mn-ea"/>
                          <a:cs typeface="+mn-cs"/>
                        </a:rPr>
                        <m:t>𝑖</m:t>
                      </m:r>
                    </m:oMath>
                  </m:oMathPara>
                </a14:m>
                <a:endParaRPr kumimoji="0" lang="en-US" sz="1836" b="0" i="0" u="none" strike="noStrike" kern="1200" cap="none" spc="0" normalizeH="0" baseline="0" noProof="0" dirty="0">
                  <a:ln>
                    <a:noFill/>
                  </a:ln>
                  <a:solidFill>
                    <a:srgbClr val="525051"/>
                  </a:solidFill>
                  <a:effectLst/>
                  <a:uLnTx/>
                  <a:uFillTx/>
                  <a:latin typeface="Segoe UI"/>
                  <a:ea typeface="+mn-ea"/>
                  <a:cs typeface="+mn-cs"/>
                </a:endParaRPr>
              </a:p>
            </p:txBody>
          </p:sp>
        </mc:Choice>
        <mc:Fallback xmlns="">
          <p:sp>
            <p:nvSpPr>
              <p:cNvPr id="6" name="Rectangle 5"/>
              <p:cNvSpPr>
                <a:spLocks noRot="1" noChangeAspect="1" noMove="1" noResize="1" noEditPoints="1" noAdjustHandles="1" noChangeArrowheads="1" noChangeShapeType="1" noTextEdit="1"/>
              </p:cNvSpPr>
              <p:nvPr/>
            </p:nvSpPr>
            <p:spPr>
              <a:xfrm>
                <a:off x="2765301" y="5630691"/>
                <a:ext cx="6317744" cy="382308"/>
              </a:xfrm>
              <a:prstGeom prst="rect">
                <a:avLst/>
              </a:prstGeom>
              <a:blipFill>
                <a:blip r:embed="rId5"/>
                <a:stretch>
                  <a:fillRect b="-12903"/>
                </a:stretch>
              </a:blipFill>
            </p:spPr>
            <p:txBody>
              <a:bodyPr/>
              <a:lstStyle/>
              <a:p>
                <a:r>
                  <a:rPr lang="en-US">
                    <a:noFill/>
                  </a:rPr>
                  <a:t> </a:t>
                </a:r>
              </a:p>
            </p:txBody>
          </p:sp>
        </mc:Fallback>
      </mc:AlternateContent>
      <p:sp>
        <p:nvSpPr>
          <p:cNvPr id="8" name="TextBox 7"/>
          <p:cNvSpPr txBox="1"/>
          <p:nvPr/>
        </p:nvSpPr>
        <p:spPr>
          <a:xfrm>
            <a:off x="4689969" y="1896619"/>
            <a:ext cx="1722376" cy="470856"/>
          </a:xfrm>
          <a:prstGeom prst="rect">
            <a:avLst/>
          </a:prstGeom>
          <a:noFill/>
        </p:spPr>
        <p:txBody>
          <a:bodyPr wrap="square" lIns="186521" tIns="149217" rIns="186521" bIns="149217" rtlCol="0">
            <a:spAutoFit/>
          </a:bodyPr>
          <a:lstStyle/>
          <a:p>
            <a:pPr marL="0" marR="0" lvl="0" indent="0" algn="l" defTabSz="932742" rtl="0" eaLnBrk="1" fontAlgn="auto" latinLnBrk="0" hangingPunct="1">
              <a:lnSpc>
                <a:spcPct val="90000"/>
              </a:lnSpc>
              <a:spcBef>
                <a:spcPts val="0"/>
              </a:spcBef>
              <a:spcAft>
                <a:spcPts val="612"/>
              </a:spcAft>
              <a:buClrTx/>
              <a:buSzTx/>
              <a:buFontTx/>
              <a:buNone/>
              <a:tabLst/>
              <a:defRPr/>
            </a:pPr>
            <a:r>
              <a:rPr kumimoji="0" lang="en-US" sz="1224" b="1" i="0" u="none" strike="noStrike" kern="1200" cap="none" spc="0" normalizeH="0" baseline="0" noProof="0" dirty="0">
                <a:ln>
                  <a:noFill/>
                </a:ln>
                <a:solidFill>
                  <a:srgbClr val="525051"/>
                </a:solidFill>
                <a:effectLst/>
                <a:uLnTx/>
                <a:uFillTx/>
                <a:latin typeface="Times New Roman" panose="02020603050405020304" pitchFamily="18" charset="0"/>
                <a:ea typeface="+mn-ea"/>
                <a:cs typeface="Times New Roman" panose="02020603050405020304" pitchFamily="18" charset="0"/>
              </a:rPr>
              <a:t>(receive flyer)</a:t>
            </a:r>
          </a:p>
        </p:txBody>
      </p:sp>
      <p:sp>
        <p:nvSpPr>
          <p:cNvPr id="9" name="Rectangle 8"/>
          <p:cNvSpPr/>
          <p:nvPr/>
        </p:nvSpPr>
        <p:spPr>
          <a:xfrm>
            <a:off x="6901632" y="2019041"/>
            <a:ext cx="1663427" cy="267080"/>
          </a:xfrm>
          <a:prstGeom prst="rect">
            <a:avLst/>
          </a:prstGeom>
        </p:spPr>
        <p:txBody>
          <a:bodyPr wrap="none">
            <a:spAutoFit/>
          </a:bodyPr>
          <a:lstStyle/>
          <a:p>
            <a:pPr marL="0" marR="0" lvl="0" indent="0" algn="l" defTabSz="932742" rtl="0" eaLnBrk="1" fontAlgn="auto" latinLnBrk="0" hangingPunct="1">
              <a:lnSpc>
                <a:spcPct val="90000"/>
              </a:lnSpc>
              <a:spcBef>
                <a:spcPts val="0"/>
              </a:spcBef>
              <a:spcAft>
                <a:spcPts val="612"/>
              </a:spcAft>
              <a:buClrTx/>
              <a:buSzTx/>
              <a:buFontTx/>
              <a:buNone/>
              <a:tabLst/>
              <a:defRPr/>
            </a:pPr>
            <a:r>
              <a:rPr kumimoji="0" lang="en-US" sz="1224" b="1" i="0" u="none" strike="noStrike" kern="1200" cap="none" spc="0" normalizeH="0" baseline="0" noProof="0" dirty="0">
                <a:ln>
                  <a:noFill/>
                </a:ln>
                <a:solidFill>
                  <a:srgbClr val="525051"/>
                </a:solidFill>
                <a:effectLst/>
                <a:uLnTx/>
                <a:uFillTx/>
                <a:latin typeface="Times New Roman" panose="02020603050405020304" pitchFamily="18" charset="0"/>
                <a:ea typeface="+mn-ea"/>
                <a:cs typeface="Times New Roman" panose="02020603050405020304" pitchFamily="18" charset="0"/>
              </a:rPr>
              <a:t>(doesn’t receive flyer)</a:t>
            </a:r>
          </a:p>
        </p:txBody>
      </p:sp>
    </p:spTree>
    <p:extLst>
      <p:ext uri="{BB962C8B-B14F-4D97-AF65-F5344CB8AC3E}">
        <p14:creationId xmlns:p14="http://schemas.microsoft.com/office/powerpoint/2010/main" val="114848552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48" dirty="0"/>
              <a:t>Misleading….</a:t>
            </a:r>
          </a:p>
        </p:txBody>
      </p:sp>
      <p:sp>
        <p:nvSpPr>
          <p:cNvPr id="4" name="Rectangle 3"/>
          <p:cNvSpPr/>
          <p:nvPr/>
        </p:nvSpPr>
        <p:spPr>
          <a:xfrm>
            <a:off x="1061489" y="755684"/>
            <a:ext cx="12800438" cy="6209275"/>
          </a:xfrm>
          <a:prstGeom prst="rect">
            <a:avLst/>
          </a:prstGeom>
        </p:spPr>
        <p:txBody>
          <a:bodyPr wrap="square">
            <a:spAutoFit/>
          </a:bodyPr>
          <a:lstStyle/>
          <a:p>
            <a:pPr marL="0" marR="0" lvl="0" indent="0" algn="l" defTabSz="932742" rtl="0" eaLnBrk="1" fontAlgn="auto" latinLnBrk="1" hangingPunct="1">
              <a:lnSpc>
                <a:spcPct val="100000"/>
              </a:lnSpc>
              <a:spcBef>
                <a:spcPts val="0"/>
              </a:spcBef>
              <a:spcAft>
                <a:spcPts val="0"/>
              </a:spcAft>
              <a:buClrTx/>
              <a:buSzTx/>
              <a:buFontTx/>
              <a:buNone/>
              <a:tabLst>
                <a:tab pos="593235" algn="l"/>
                <a:tab pos="1186470" algn="l"/>
                <a:tab pos="1779705" algn="l"/>
                <a:tab pos="2372940" algn="l"/>
                <a:tab pos="2966175" algn="l"/>
                <a:tab pos="3559410" algn="l"/>
                <a:tab pos="4152645" algn="l"/>
                <a:tab pos="4745880" algn="l"/>
                <a:tab pos="5339115" algn="l"/>
                <a:tab pos="5932350" algn="l"/>
                <a:tab pos="6525585" algn="l"/>
                <a:tab pos="7118820" algn="l"/>
                <a:tab pos="7712055" algn="l"/>
                <a:tab pos="8305290" algn="l"/>
                <a:tab pos="8898526" algn="l"/>
                <a:tab pos="9491761" algn="l"/>
              </a:tabLst>
              <a:defRPr/>
            </a:pP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Call:</a:t>
            </a:r>
            <a:endParaRPr kumimoji="0" lang="en-US" sz="1428" b="0" i="0" u="none" strike="noStrike" kern="1200" cap="none" spc="0" normalizeH="0" baseline="0" noProof="0" dirty="0">
              <a:ln>
                <a:noFill/>
              </a:ln>
              <a:solidFill>
                <a:srgbClr val="525051"/>
              </a:solidFill>
              <a:effectLst/>
              <a:uLnTx/>
              <a:uFillTx/>
              <a:latin typeface="Courier New" panose="02070309020205020404" pitchFamily="49" charset="0"/>
              <a:ea typeface="Calibri" panose="020F0502020204030204" pitchFamily="34" charset="0"/>
              <a:cs typeface="Courier New" panose="02070309020205020404" pitchFamily="49" charset="0"/>
            </a:endParaRPr>
          </a:p>
          <a:p>
            <a:pPr marL="0" marR="0" lvl="0" indent="0" algn="l" defTabSz="932742" rtl="0" eaLnBrk="1" fontAlgn="auto" latinLnBrk="1" hangingPunct="1">
              <a:lnSpc>
                <a:spcPct val="100000"/>
              </a:lnSpc>
              <a:spcBef>
                <a:spcPts val="0"/>
              </a:spcBef>
              <a:spcAft>
                <a:spcPts val="0"/>
              </a:spcAft>
              <a:buClrTx/>
              <a:buSzTx/>
              <a:buFontTx/>
              <a:buNone/>
              <a:tabLst>
                <a:tab pos="593235" algn="l"/>
                <a:tab pos="1186470" algn="l"/>
                <a:tab pos="1779705" algn="l"/>
                <a:tab pos="2372940" algn="l"/>
                <a:tab pos="2966175" algn="l"/>
                <a:tab pos="3559410" algn="l"/>
                <a:tab pos="4152645" algn="l"/>
                <a:tab pos="4745880" algn="l"/>
                <a:tab pos="5339115" algn="l"/>
                <a:tab pos="5932350" algn="l"/>
                <a:tab pos="6525585" algn="l"/>
                <a:tab pos="7118820" algn="l"/>
                <a:tab pos="7712055" algn="l"/>
                <a:tab pos="8305290" algn="l"/>
                <a:tab pos="8898526" algn="l"/>
                <a:tab pos="9491761" algn="l"/>
              </a:tabLst>
              <a:defRPr/>
            </a:pP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lm(formula = </a:t>
            </a:r>
            <a:r>
              <a:rPr kumimoji="0" lang="en-US" sz="1428" b="0" i="0" u="none" strike="noStrike" kern="1200" cap="none" spc="0" normalizeH="0" baseline="0" noProof="0" dirty="0" err="1">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logmove.minute.maid</a:t>
            </a: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 ~ log(</a:t>
            </a:r>
            <a:r>
              <a:rPr kumimoji="0" lang="en-US" sz="1428" b="0" i="0" u="none" strike="noStrike" kern="1200" cap="none" spc="0" normalizeH="0" baseline="0" noProof="0" dirty="0" err="1">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price.dominicks</a:t>
            </a: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 * </a:t>
            </a:r>
            <a:r>
              <a:rPr kumimoji="0" lang="en-US" sz="1428" b="0" i="0" u="none" strike="noStrike" kern="1200" cap="none" spc="0" normalizeH="0" baseline="0" noProof="0" dirty="0" err="1">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feat.dominicks</a:t>
            </a: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 + </a:t>
            </a:r>
            <a:endParaRPr kumimoji="0" lang="en-US" sz="1428" b="0" i="0" u="none" strike="noStrike" kern="1200" cap="none" spc="0" normalizeH="0" baseline="0" noProof="0" dirty="0">
              <a:ln>
                <a:noFill/>
              </a:ln>
              <a:solidFill>
                <a:srgbClr val="525051"/>
              </a:solidFill>
              <a:effectLst/>
              <a:uLnTx/>
              <a:uFillTx/>
              <a:latin typeface="Courier New" panose="02070309020205020404" pitchFamily="49" charset="0"/>
              <a:ea typeface="Calibri" panose="020F0502020204030204" pitchFamily="34" charset="0"/>
              <a:cs typeface="Courier New" panose="02070309020205020404" pitchFamily="49" charset="0"/>
            </a:endParaRPr>
          </a:p>
          <a:p>
            <a:pPr marL="0" marR="0" lvl="0" indent="0" algn="l" defTabSz="932742" rtl="0" eaLnBrk="1" fontAlgn="auto" latinLnBrk="1" hangingPunct="1">
              <a:lnSpc>
                <a:spcPct val="100000"/>
              </a:lnSpc>
              <a:spcBef>
                <a:spcPts val="0"/>
              </a:spcBef>
              <a:spcAft>
                <a:spcPts val="0"/>
              </a:spcAft>
              <a:buClrTx/>
              <a:buSzTx/>
              <a:buFontTx/>
              <a:buNone/>
              <a:tabLst>
                <a:tab pos="593235" algn="l"/>
                <a:tab pos="1186470" algn="l"/>
                <a:tab pos="1779705" algn="l"/>
                <a:tab pos="2372940" algn="l"/>
                <a:tab pos="2966175" algn="l"/>
                <a:tab pos="3559410" algn="l"/>
                <a:tab pos="4152645" algn="l"/>
                <a:tab pos="4745880" algn="l"/>
                <a:tab pos="5339115" algn="l"/>
                <a:tab pos="5932350" algn="l"/>
                <a:tab pos="6525585" algn="l"/>
                <a:tab pos="7118820" algn="l"/>
                <a:tab pos="7712055" algn="l"/>
                <a:tab pos="8305290" algn="l"/>
                <a:tab pos="8898526" algn="l"/>
                <a:tab pos="9491761" algn="l"/>
              </a:tabLst>
              <a:defRPr/>
            </a:pP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    log(</a:t>
            </a:r>
            <a:r>
              <a:rPr kumimoji="0" lang="en-US" sz="1428" b="0" i="0" u="none" strike="noStrike" kern="1200" cap="none" spc="0" normalizeH="0" baseline="0" noProof="0" dirty="0" err="1">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price.minute.maid</a:t>
            </a: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 * </a:t>
            </a:r>
            <a:r>
              <a:rPr kumimoji="0" lang="en-US" sz="1428" b="0" i="0" u="none" strike="noStrike" kern="1200" cap="none" spc="0" normalizeH="0" baseline="0" noProof="0" dirty="0" err="1">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feat.minute.maid</a:t>
            </a: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 + log(</a:t>
            </a:r>
            <a:r>
              <a:rPr kumimoji="0" lang="en-US" sz="1428" b="0" i="0" u="none" strike="noStrike" kern="1200" cap="none" spc="0" normalizeH="0" baseline="0" noProof="0" dirty="0" err="1">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price.tropicana</a:t>
            </a: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 * </a:t>
            </a:r>
            <a:endParaRPr kumimoji="0" lang="en-US" sz="1428" b="0" i="0" u="none" strike="noStrike" kern="1200" cap="none" spc="0" normalizeH="0" baseline="0" noProof="0" dirty="0">
              <a:ln>
                <a:noFill/>
              </a:ln>
              <a:solidFill>
                <a:srgbClr val="525051"/>
              </a:solidFill>
              <a:effectLst/>
              <a:uLnTx/>
              <a:uFillTx/>
              <a:latin typeface="Courier New" panose="02070309020205020404" pitchFamily="49" charset="0"/>
              <a:ea typeface="Calibri" panose="020F0502020204030204" pitchFamily="34" charset="0"/>
              <a:cs typeface="Courier New" panose="02070309020205020404" pitchFamily="49" charset="0"/>
            </a:endParaRPr>
          </a:p>
          <a:p>
            <a:pPr marL="0" marR="0" lvl="0" indent="0" algn="l" defTabSz="932742" rtl="0" eaLnBrk="1" fontAlgn="auto" latinLnBrk="1" hangingPunct="1">
              <a:lnSpc>
                <a:spcPct val="100000"/>
              </a:lnSpc>
              <a:spcBef>
                <a:spcPts val="0"/>
              </a:spcBef>
              <a:spcAft>
                <a:spcPts val="0"/>
              </a:spcAft>
              <a:buClrTx/>
              <a:buSzTx/>
              <a:buFontTx/>
              <a:buNone/>
              <a:tabLst>
                <a:tab pos="593235" algn="l"/>
                <a:tab pos="1186470" algn="l"/>
                <a:tab pos="1779705" algn="l"/>
                <a:tab pos="2372940" algn="l"/>
                <a:tab pos="2966175" algn="l"/>
                <a:tab pos="3559410" algn="l"/>
                <a:tab pos="4152645" algn="l"/>
                <a:tab pos="4745880" algn="l"/>
                <a:tab pos="5339115" algn="l"/>
                <a:tab pos="5932350" algn="l"/>
                <a:tab pos="6525585" algn="l"/>
                <a:tab pos="7118820" algn="l"/>
                <a:tab pos="7712055" algn="l"/>
                <a:tab pos="8305290" algn="l"/>
                <a:tab pos="8898526" algn="l"/>
                <a:tab pos="9491761" algn="l"/>
              </a:tabLst>
              <a:defRPr/>
            </a:pP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    </a:t>
            </a:r>
            <a:r>
              <a:rPr kumimoji="0" lang="en-US" sz="1428" b="0" i="0" u="none" strike="noStrike" kern="1200" cap="none" spc="0" normalizeH="0" baseline="0" noProof="0" dirty="0" err="1">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feat.tropicana</a:t>
            </a: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 data = temp)</a:t>
            </a:r>
            <a:endParaRPr kumimoji="0" lang="en-US" sz="1428" b="0" i="0" u="none" strike="noStrike" kern="1200" cap="none" spc="0" normalizeH="0" baseline="0" noProof="0" dirty="0">
              <a:ln>
                <a:noFill/>
              </a:ln>
              <a:solidFill>
                <a:srgbClr val="525051"/>
              </a:solidFill>
              <a:effectLst/>
              <a:uLnTx/>
              <a:uFillTx/>
              <a:latin typeface="Courier New" panose="02070309020205020404" pitchFamily="49" charset="0"/>
              <a:ea typeface="Calibri" panose="020F0502020204030204" pitchFamily="34" charset="0"/>
              <a:cs typeface="Courier New" panose="02070309020205020404" pitchFamily="49" charset="0"/>
            </a:endParaRPr>
          </a:p>
          <a:p>
            <a:pPr marL="0" marR="0" lvl="0" indent="0" algn="l" defTabSz="932742" rtl="0" eaLnBrk="1" fontAlgn="auto" latinLnBrk="1" hangingPunct="1">
              <a:lnSpc>
                <a:spcPct val="100000"/>
              </a:lnSpc>
              <a:spcBef>
                <a:spcPts val="0"/>
              </a:spcBef>
              <a:spcAft>
                <a:spcPts val="0"/>
              </a:spcAft>
              <a:buClrTx/>
              <a:buSzTx/>
              <a:buFontTx/>
              <a:buNone/>
              <a:tabLst>
                <a:tab pos="593235" algn="l"/>
                <a:tab pos="1186470" algn="l"/>
                <a:tab pos="1779705" algn="l"/>
                <a:tab pos="2372940" algn="l"/>
                <a:tab pos="2966175" algn="l"/>
                <a:tab pos="3559410" algn="l"/>
                <a:tab pos="4152645" algn="l"/>
                <a:tab pos="4745880" algn="l"/>
                <a:tab pos="5339115" algn="l"/>
                <a:tab pos="5932350" algn="l"/>
                <a:tab pos="6525585" algn="l"/>
                <a:tab pos="7118820" algn="l"/>
                <a:tab pos="7712055" algn="l"/>
                <a:tab pos="8305290" algn="l"/>
                <a:tab pos="8898526" algn="l"/>
                <a:tab pos="9491761" algn="l"/>
              </a:tabLst>
              <a:defRPr/>
            </a:pP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 </a:t>
            </a:r>
            <a:endParaRPr kumimoji="0" lang="en-US" sz="1428" b="0" i="0" u="none" strike="noStrike" kern="1200" cap="none" spc="0" normalizeH="0" baseline="0" noProof="0" dirty="0">
              <a:ln>
                <a:noFill/>
              </a:ln>
              <a:solidFill>
                <a:srgbClr val="525051"/>
              </a:solidFill>
              <a:effectLst/>
              <a:uLnTx/>
              <a:uFillTx/>
              <a:latin typeface="Courier New" panose="02070309020205020404" pitchFamily="49" charset="0"/>
              <a:ea typeface="Calibri" panose="020F0502020204030204" pitchFamily="34" charset="0"/>
              <a:cs typeface="Courier New" panose="02070309020205020404" pitchFamily="49" charset="0"/>
            </a:endParaRPr>
          </a:p>
          <a:p>
            <a:pPr marL="0" marR="0" lvl="0" indent="0" algn="l" defTabSz="932742" rtl="0" eaLnBrk="1" fontAlgn="auto" latinLnBrk="1" hangingPunct="1">
              <a:lnSpc>
                <a:spcPct val="100000"/>
              </a:lnSpc>
              <a:spcBef>
                <a:spcPts val="0"/>
              </a:spcBef>
              <a:spcAft>
                <a:spcPts val="0"/>
              </a:spcAft>
              <a:buClrTx/>
              <a:buSzTx/>
              <a:buFontTx/>
              <a:buNone/>
              <a:tabLst>
                <a:tab pos="593235" algn="l"/>
                <a:tab pos="1186470" algn="l"/>
                <a:tab pos="1779705" algn="l"/>
                <a:tab pos="2372940" algn="l"/>
                <a:tab pos="2966175" algn="l"/>
                <a:tab pos="3559410" algn="l"/>
                <a:tab pos="4152645" algn="l"/>
                <a:tab pos="4745880" algn="l"/>
                <a:tab pos="5339115" algn="l"/>
                <a:tab pos="5932350" algn="l"/>
                <a:tab pos="6525585" algn="l"/>
                <a:tab pos="7118820" algn="l"/>
                <a:tab pos="7712055" algn="l"/>
                <a:tab pos="8305290" algn="l"/>
                <a:tab pos="8898526" algn="l"/>
                <a:tab pos="9491761" algn="l"/>
              </a:tabLst>
              <a:defRPr/>
            </a:pP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Residuals:</a:t>
            </a:r>
            <a:endParaRPr kumimoji="0" lang="en-US" sz="1428" b="0" i="0" u="none" strike="noStrike" kern="1200" cap="none" spc="0" normalizeH="0" baseline="0" noProof="0" dirty="0">
              <a:ln>
                <a:noFill/>
              </a:ln>
              <a:solidFill>
                <a:srgbClr val="525051"/>
              </a:solidFill>
              <a:effectLst/>
              <a:uLnTx/>
              <a:uFillTx/>
              <a:latin typeface="Courier New" panose="02070309020205020404" pitchFamily="49" charset="0"/>
              <a:ea typeface="Calibri" panose="020F0502020204030204" pitchFamily="34" charset="0"/>
              <a:cs typeface="Courier New" panose="02070309020205020404" pitchFamily="49" charset="0"/>
            </a:endParaRPr>
          </a:p>
          <a:p>
            <a:pPr marL="0" marR="0" lvl="0" indent="0" algn="l" defTabSz="932742" rtl="0" eaLnBrk="1" fontAlgn="auto" latinLnBrk="1" hangingPunct="1">
              <a:lnSpc>
                <a:spcPct val="100000"/>
              </a:lnSpc>
              <a:spcBef>
                <a:spcPts val="0"/>
              </a:spcBef>
              <a:spcAft>
                <a:spcPts val="0"/>
              </a:spcAft>
              <a:buClrTx/>
              <a:buSzTx/>
              <a:buFontTx/>
              <a:buNone/>
              <a:tabLst>
                <a:tab pos="593235" algn="l"/>
                <a:tab pos="1186470" algn="l"/>
                <a:tab pos="1779705" algn="l"/>
                <a:tab pos="2372940" algn="l"/>
                <a:tab pos="2966175" algn="l"/>
                <a:tab pos="3559410" algn="l"/>
                <a:tab pos="4152645" algn="l"/>
                <a:tab pos="4745880" algn="l"/>
                <a:tab pos="5339115" algn="l"/>
                <a:tab pos="5932350" algn="l"/>
                <a:tab pos="6525585" algn="l"/>
                <a:tab pos="7118820" algn="l"/>
                <a:tab pos="7712055" algn="l"/>
                <a:tab pos="8305290" algn="l"/>
                <a:tab pos="8898526" algn="l"/>
                <a:tab pos="9491761" algn="l"/>
              </a:tabLst>
              <a:defRPr/>
            </a:pP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     Min       1Q   Median       3Q      Max </a:t>
            </a:r>
            <a:endParaRPr kumimoji="0" lang="en-US" sz="1428" b="0" i="0" u="none" strike="noStrike" kern="1200" cap="none" spc="0" normalizeH="0" baseline="0" noProof="0" dirty="0">
              <a:ln>
                <a:noFill/>
              </a:ln>
              <a:solidFill>
                <a:srgbClr val="525051"/>
              </a:solidFill>
              <a:effectLst/>
              <a:uLnTx/>
              <a:uFillTx/>
              <a:latin typeface="Courier New" panose="02070309020205020404" pitchFamily="49" charset="0"/>
              <a:ea typeface="Calibri" panose="020F0502020204030204" pitchFamily="34" charset="0"/>
              <a:cs typeface="Courier New" panose="02070309020205020404" pitchFamily="49" charset="0"/>
            </a:endParaRPr>
          </a:p>
          <a:p>
            <a:pPr marL="0" marR="0" lvl="0" indent="0" algn="l" defTabSz="932742" rtl="0" eaLnBrk="1" fontAlgn="auto" latinLnBrk="1" hangingPunct="1">
              <a:lnSpc>
                <a:spcPct val="100000"/>
              </a:lnSpc>
              <a:spcBef>
                <a:spcPts val="0"/>
              </a:spcBef>
              <a:spcAft>
                <a:spcPts val="0"/>
              </a:spcAft>
              <a:buClrTx/>
              <a:buSzTx/>
              <a:buFontTx/>
              <a:buNone/>
              <a:tabLst>
                <a:tab pos="593235" algn="l"/>
                <a:tab pos="1186470" algn="l"/>
                <a:tab pos="1779705" algn="l"/>
                <a:tab pos="2372940" algn="l"/>
                <a:tab pos="2966175" algn="l"/>
                <a:tab pos="3559410" algn="l"/>
                <a:tab pos="4152645" algn="l"/>
                <a:tab pos="4745880" algn="l"/>
                <a:tab pos="5339115" algn="l"/>
                <a:tab pos="5932350" algn="l"/>
                <a:tab pos="6525585" algn="l"/>
                <a:tab pos="7118820" algn="l"/>
                <a:tab pos="7712055" algn="l"/>
                <a:tab pos="8305290" algn="l"/>
                <a:tab pos="8898526" algn="l"/>
                <a:tab pos="9491761" algn="l"/>
              </a:tabLst>
              <a:defRPr/>
            </a:pP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-2.72433 -0.37421 -0.02269  0.34076  2.72813 </a:t>
            </a:r>
            <a:endParaRPr kumimoji="0" lang="en-US" sz="1428" b="0" i="0" u="none" strike="noStrike" kern="1200" cap="none" spc="0" normalizeH="0" baseline="0" noProof="0" dirty="0">
              <a:ln>
                <a:noFill/>
              </a:ln>
              <a:solidFill>
                <a:srgbClr val="525051"/>
              </a:solidFill>
              <a:effectLst/>
              <a:uLnTx/>
              <a:uFillTx/>
              <a:latin typeface="Courier New" panose="02070309020205020404" pitchFamily="49" charset="0"/>
              <a:ea typeface="Calibri" panose="020F0502020204030204" pitchFamily="34" charset="0"/>
              <a:cs typeface="Courier New" panose="02070309020205020404" pitchFamily="49" charset="0"/>
            </a:endParaRPr>
          </a:p>
          <a:p>
            <a:pPr marL="0" marR="0" lvl="0" indent="0" algn="l" defTabSz="932742" rtl="0" eaLnBrk="1" fontAlgn="auto" latinLnBrk="1" hangingPunct="1">
              <a:lnSpc>
                <a:spcPct val="100000"/>
              </a:lnSpc>
              <a:spcBef>
                <a:spcPts val="0"/>
              </a:spcBef>
              <a:spcAft>
                <a:spcPts val="0"/>
              </a:spcAft>
              <a:buClrTx/>
              <a:buSzTx/>
              <a:buFontTx/>
              <a:buNone/>
              <a:tabLst>
                <a:tab pos="593235" algn="l"/>
                <a:tab pos="1186470" algn="l"/>
                <a:tab pos="1779705" algn="l"/>
                <a:tab pos="2372940" algn="l"/>
                <a:tab pos="2966175" algn="l"/>
                <a:tab pos="3559410" algn="l"/>
                <a:tab pos="4152645" algn="l"/>
                <a:tab pos="4745880" algn="l"/>
                <a:tab pos="5339115" algn="l"/>
                <a:tab pos="5932350" algn="l"/>
                <a:tab pos="6525585" algn="l"/>
                <a:tab pos="7118820" algn="l"/>
                <a:tab pos="7712055" algn="l"/>
                <a:tab pos="8305290" algn="l"/>
                <a:tab pos="8898526" algn="l"/>
                <a:tab pos="9491761" algn="l"/>
              </a:tabLst>
              <a:defRPr/>
            </a:pP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 </a:t>
            </a:r>
            <a:endParaRPr kumimoji="0" lang="en-US" sz="1428" b="0" i="0" u="none" strike="noStrike" kern="1200" cap="none" spc="0" normalizeH="0" baseline="0" noProof="0" dirty="0">
              <a:ln>
                <a:noFill/>
              </a:ln>
              <a:solidFill>
                <a:srgbClr val="525051"/>
              </a:solidFill>
              <a:effectLst/>
              <a:uLnTx/>
              <a:uFillTx/>
              <a:latin typeface="Courier New" panose="02070309020205020404" pitchFamily="49" charset="0"/>
              <a:ea typeface="Calibri" panose="020F0502020204030204" pitchFamily="34" charset="0"/>
              <a:cs typeface="Courier New" panose="02070309020205020404" pitchFamily="49" charset="0"/>
            </a:endParaRPr>
          </a:p>
          <a:p>
            <a:pPr marL="0" marR="0" lvl="0" indent="0" algn="l" defTabSz="932742" rtl="0" eaLnBrk="1" fontAlgn="auto" latinLnBrk="1" hangingPunct="1">
              <a:lnSpc>
                <a:spcPct val="100000"/>
              </a:lnSpc>
              <a:spcBef>
                <a:spcPts val="0"/>
              </a:spcBef>
              <a:spcAft>
                <a:spcPts val="0"/>
              </a:spcAft>
              <a:buClrTx/>
              <a:buSzTx/>
              <a:buFontTx/>
              <a:buNone/>
              <a:tabLst>
                <a:tab pos="593235" algn="l"/>
                <a:tab pos="1186470" algn="l"/>
                <a:tab pos="1779705" algn="l"/>
                <a:tab pos="2372940" algn="l"/>
                <a:tab pos="2966175" algn="l"/>
                <a:tab pos="3559410" algn="l"/>
                <a:tab pos="4152645" algn="l"/>
                <a:tab pos="4745880" algn="l"/>
                <a:tab pos="5339115" algn="l"/>
                <a:tab pos="5932350" algn="l"/>
                <a:tab pos="6525585" algn="l"/>
                <a:tab pos="7118820" algn="l"/>
                <a:tab pos="7712055" algn="l"/>
                <a:tab pos="8305290" algn="l"/>
                <a:tab pos="8898526" algn="l"/>
                <a:tab pos="9491761" algn="l"/>
              </a:tabLst>
              <a:defRPr/>
            </a:pP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Coefficients:</a:t>
            </a:r>
            <a:endParaRPr kumimoji="0" lang="en-US" sz="1428" b="0" i="0" u="none" strike="noStrike" kern="1200" cap="none" spc="0" normalizeH="0" baseline="0" noProof="0" dirty="0">
              <a:ln>
                <a:noFill/>
              </a:ln>
              <a:solidFill>
                <a:srgbClr val="525051"/>
              </a:solidFill>
              <a:effectLst/>
              <a:uLnTx/>
              <a:uFillTx/>
              <a:latin typeface="Courier New" panose="02070309020205020404" pitchFamily="49" charset="0"/>
              <a:ea typeface="Calibri" panose="020F0502020204030204" pitchFamily="34" charset="0"/>
              <a:cs typeface="Courier New" panose="02070309020205020404" pitchFamily="49" charset="0"/>
            </a:endParaRPr>
          </a:p>
          <a:p>
            <a:pPr marL="0" marR="0" lvl="0" indent="0" algn="l" defTabSz="932742" rtl="0" eaLnBrk="1" fontAlgn="auto" latinLnBrk="1" hangingPunct="1">
              <a:lnSpc>
                <a:spcPct val="100000"/>
              </a:lnSpc>
              <a:spcBef>
                <a:spcPts val="0"/>
              </a:spcBef>
              <a:spcAft>
                <a:spcPts val="0"/>
              </a:spcAft>
              <a:buClrTx/>
              <a:buSzTx/>
              <a:buFontTx/>
              <a:buNone/>
              <a:tabLst>
                <a:tab pos="593235" algn="l"/>
                <a:tab pos="1186470" algn="l"/>
                <a:tab pos="1779705" algn="l"/>
                <a:tab pos="2372940" algn="l"/>
                <a:tab pos="2966175" algn="l"/>
                <a:tab pos="3559410" algn="l"/>
                <a:tab pos="4152645" algn="l"/>
                <a:tab pos="4745880" algn="l"/>
                <a:tab pos="5339115" algn="l"/>
                <a:tab pos="5932350" algn="l"/>
                <a:tab pos="6525585" algn="l"/>
                <a:tab pos="7118820" algn="l"/>
                <a:tab pos="7712055" algn="l"/>
                <a:tab pos="8305290" algn="l"/>
                <a:tab pos="8898526" algn="l"/>
                <a:tab pos="9491761" algn="l"/>
              </a:tabLst>
              <a:defRPr/>
            </a:pP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                                        Estimate Std. Error t value </a:t>
            </a:r>
            <a:r>
              <a:rPr kumimoji="0" lang="en-US" sz="1428" b="0" i="0" u="none" strike="noStrike" kern="1200" cap="none" spc="0" normalizeH="0" baseline="0" noProof="0" dirty="0" err="1">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Pr</a:t>
            </a: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(&gt;|t|)    </a:t>
            </a:r>
            <a:endParaRPr kumimoji="0" lang="en-US" sz="1428" b="0" i="0" u="none" strike="noStrike" kern="1200" cap="none" spc="0" normalizeH="0" baseline="0" noProof="0" dirty="0">
              <a:ln>
                <a:noFill/>
              </a:ln>
              <a:solidFill>
                <a:srgbClr val="525051"/>
              </a:solidFill>
              <a:effectLst/>
              <a:uLnTx/>
              <a:uFillTx/>
              <a:latin typeface="Courier New" panose="02070309020205020404" pitchFamily="49" charset="0"/>
              <a:ea typeface="Calibri" panose="020F0502020204030204" pitchFamily="34" charset="0"/>
              <a:cs typeface="Courier New" panose="02070309020205020404" pitchFamily="49" charset="0"/>
            </a:endParaRPr>
          </a:p>
          <a:p>
            <a:pPr marL="0" marR="0" lvl="0" indent="0" algn="l" defTabSz="932742" rtl="0" eaLnBrk="1" fontAlgn="auto" latinLnBrk="1" hangingPunct="1">
              <a:lnSpc>
                <a:spcPct val="100000"/>
              </a:lnSpc>
              <a:spcBef>
                <a:spcPts val="0"/>
              </a:spcBef>
              <a:spcAft>
                <a:spcPts val="0"/>
              </a:spcAft>
              <a:buClrTx/>
              <a:buSzTx/>
              <a:buFontTx/>
              <a:buNone/>
              <a:tabLst>
                <a:tab pos="593235" algn="l"/>
                <a:tab pos="1186470" algn="l"/>
                <a:tab pos="1779705" algn="l"/>
                <a:tab pos="2372940" algn="l"/>
                <a:tab pos="2966175" algn="l"/>
                <a:tab pos="3559410" algn="l"/>
                <a:tab pos="4152645" algn="l"/>
                <a:tab pos="4745880" algn="l"/>
                <a:tab pos="5339115" algn="l"/>
                <a:tab pos="5932350" algn="l"/>
                <a:tab pos="6525585" algn="l"/>
                <a:tab pos="7118820" algn="l"/>
                <a:tab pos="7712055" algn="l"/>
                <a:tab pos="8305290" algn="l"/>
                <a:tab pos="8898526" algn="l"/>
                <a:tab pos="9491761" algn="l"/>
              </a:tabLst>
              <a:defRPr/>
            </a:pP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(Intercept)                              9.94534    0.04541 219.024  &lt; 2e-16 ***</a:t>
            </a:r>
            <a:endParaRPr kumimoji="0" lang="en-US" sz="1428" b="0" i="0" u="none" strike="noStrike" kern="1200" cap="none" spc="0" normalizeH="0" baseline="0" noProof="0" dirty="0">
              <a:ln>
                <a:noFill/>
              </a:ln>
              <a:solidFill>
                <a:srgbClr val="525051"/>
              </a:solidFill>
              <a:effectLst/>
              <a:uLnTx/>
              <a:uFillTx/>
              <a:latin typeface="Courier New" panose="02070309020205020404" pitchFamily="49" charset="0"/>
              <a:ea typeface="Calibri" panose="020F0502020204030204" pitchFamily="34" charset="0"/>
              <a:cs typeface="Courier New" panose="02070309020205020404" pitchFamily="49" charset="0"/>
            </a:endParaRPr>
          </a:p>
          <a:p>
            <a:pPr marL="0" marR="0" lvl="0" indent="0" algn="l" defTabSz="932742" rtl="0" eaLnBrk="1" fontAlgn="auto" latinLnBrk="1" hangingPunct="1">
              <a:lnSpc>
                <a:spcPct val="100000"/>
              </a:lnSpc>
              <a:spcBef>
                <a:spcPts val="0"/>
              </a:spcBef>
              <a:spcAft>
                <a:spcPts val="0"/>
              </a:spcAft>
              <a:buClrTx/>
              <a:buSzTx/>
              <a:buFontTx/>
              <a:buNone/>
              <a:tabLst>
                <a:tab pos="593235" algn="l"/>
                <a:tab pos="1186470" algn="l"/>
                <a:tab pos="1779705" algn="l"/>
                <a:tab pos="2372940" algn="l"/>
                <a:tab pos="2966175" algn="l"/>
                <a:tab pos="3559410" algn="l"/>
                <a:tab pos="4152645" algn="l"/>
                <a:tab pos="4745880" algn="l"/>
                <a:tab pos="5339115" algn="l"/>
                <a:tab pos="5932350" algn="l"/>
                <a:tab pos="6525585" algn="l"/>
                <a:tab pos="7118820" algn="l"/>
                <a:tab pos="7712055" algn="l"/>
                <a:tab pos="8305290" algn="l"/>
                <a:tab pos="8898526" algn="l"/>
                <a:tab pos="9491761" algn="l"/>
              </a:tabLst>
              <a:defRPr/>
            </a:pP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log(</a:t>
            </a:r>
            <a:r>
              <a:rPr kumimoji="0" lang="en-US" sz="1428" b="0" i="0" u="none" strike="noStrike" kern="1200" cap="none" spc="0" normalizeH="0" baseline="0" noProof="0" dirty="0" err="1">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price.dominicks</a:t>
            </a: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                     0.59255    0.03308  17.912  &lt; 2e-16 ***</a:t>
            </a:r>
            <a:endParaRPr kumimoji="0" lang="en-US" sz="1428" b="0" i="0" u="none" strike="noStrike" kern="1200" cap="none" spc="0" normalizeH="0" baseline="0" noProof="0" dirty="0">
              <a:ln>
                <a:noFill/>
              </a:ln>
              <a:solidFill>
                <a:srgbClr val="525051"/>
              </a:solidFill>
              <a:effectLst/>
              <a:uLnTx/>
              <a:uFillTx/>
              <a:latin typeface="Courier New" panose="02070309020205020404" pitchFamily="49" charset="0"/>
              <a:ea typeface="Calibri" panose="020F0502020204030204" pitchFamily="34" charset="0"/>
              <a:cs typeface="Courier New" panose="02070309020205020404" pitchFamily="49" charset="0"/>
            </a:endParaRPr>
          </a:p>
          <a:p>
            <a:pPr marL="0" marR="0" lvl="0" indent="0" algn="l" defTabSz="932742" rtl="0" eaLnBrk="1" fontAlgn="auto" latinLnBrk="1" hangingPunct="1">
              <a:lnSpc>
                <a:spcPct val="100000"/>
              </a:lnSpc>
              <a:spcBef>
                <a:spcPts val="0"/>
              </a:spcBef>
              <a:spcAft>
                <a:spcPts val="0"/>
              </a:spcAft>
              <a:buClrTx/>
              <a:buSzTx/>
              <a:buFontTx/>
              <a:buNone/>
              <a:tabLst>
                <a:tab pos="593235" algn="l"/>
                <a:tab pos="1186470" algn="l"/>
                <a:tab pos="1779705" algn="l"/>
                <a:tab pos="2372940" algn="l"/>
                <a:tab pos="2966175" algn="l"/>
                <a:tab pos="3559410" algn="l"/>
                <a:tab pos="4152645" algn="l"/>
                <a:tab pos="4745880" algn="l"/>
                <a:tab pos="5339115" algn="l"/>
                <a:tab pos="5932350" algn="l"/>
                <a:tab pos="6525585" algn="l"/>
                <a:tab pos="7118820" algn="l"/>
                <a:tab pos="7712055" algn="l"/>
                <a:tab pos="8305290" algn="l"/>
                <a:tab pos="8898526" algn="l"/>
                <a:tab pos="9491761" algn="l"/>
              </a:tabLst>
              <a:defRPr/>
            </a:pPr>
            <a:r>
              <a:rPr kumimoji="0" lang="en-US" sz="1428" b="0" i="0" u="none" strike="noStrike" kern="1200" cap="none" spc="0" normalizeH="0" baseline="0" noProof="0" dirty="0" err="1">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feat.dominicks</a:t>
            </a: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                          -0.09239    0.03240  -2.852  0.00435 ** </a:t>
            </a:r>
            <a:endParaRPr kumimoji="0" lang="en-US" sz="1428" b="0" i="0" u="none" strike="noStrike" kern="1200" cap="none" spc="0" normalizeH="0" baseline="0" noProof="0" dirty="0">
              <a:ln>
                <a:noFill/>
              </a:ln>
              <a:solidFill>
                <a:srgbClr val="525051"/>
              </a:solidFill>
              <a:effectLst/>
              <a:uLnTx/>
              <a:uFillTx/>
              <a:latin typeface="Courier New" panose="02070309020205020404" pitchFamily="49" charset="0"/>
              <a:ea typeface="Calibri" panose="020F0502020204030204" pitchFamily="34" charset="0"/>
              <a:cs typeface="Courier New" panose="02070309020205020404" pitchFamily="49" charset="0"/>
            </a:endParaRPr>
          </a:p>
          <a:p>
            <a:pPr marL="0" marR="0" lvl="0" indent="0" algn="l" defTabSz="932742" rtl="0" eaLnBrk="1" fontAlgn="auto" latinLnBrk="1" hangingPunct="1">
              <a:lnSpc>
                <a:spcPct val="100000"/>
              </a:lnSpc>
              <a:spcBef>
                <a:spcPts val="0"/>
              </a:spcBef>
              <a:spcAft>
                <a:spcPts val="0"/>
              </a:spcAft>
              <a:buClrTx/>
              <a:buSzTx/>
              <a:buFontTx/>
              <a:buNone/>
              <a:tabLst>
                <a:tab pos="593235" algn="l"/>
                <a:tab pos="1186470" algn="l"/>
                <a:tab pos="1779705" algn="l"/>
                <a:tab pos="2372940" algn="l"/>
                <a:tab pos="2966175" algn="l"/>
                <a:tab pos="3559410" algn="l"/>
                <a:tab pos="4152645" algn="l"/>
                <a:tab pos="4745880" algn="l"/>
                <a:tab pos="5339115" algn="l"/>
                <a:tab pos="5932350" algn="l"/>
                <a:tab pos="6525585" algn="l"/>
                <a:tab pos="7118820" algn="l"/>
                <a:tab pos="7712055" algn="l"/>
                <a:tab pos="8305290" algn="l"/>
                <a:tab pos="8898526" algn="l"/>
                <a:tab pos="9491761" algn="l"/>
              </a:tabLst>
              <a:defRPr/>
            </a:pP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log(</a:t>
            </a:r>
            <a:r>
              <a:rPr kumimoji="0" lang="en-US" sz="1428" b="0" i="0" u="none" strike="noStrike" kern="1200" cap="none" spc="0" normalizeH="0" baseline="0" noProof="0" dirty="0" err="1">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price.minute.maid</a:t>
            </a: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                  -2.42169    0.04360 -55.547  &lt; 2e-16 ***</a:t>
            </a:r>
            <a:endParaRPr kumimoji="0" lang="en-US" sz="1428" b="0" i="0" u="none" strike="noStrike" kern="1200" cap="none" spc="0" normalizeH="0" baseline="0" noProof="0" dirty="0">
              <a:ln>
                <a:noFill/>
              </a:ln>
              <a:solidFill>
                <a:srgbClr val="525051"/>
              </a:solidFill>
              <a:effectLst/>
              <a:uLnTx/>
              <a:uFillTx/>
              <a:latin typeface="Courier New" panose="02070309020205020404" pitchFamily="49" charset="0"/>
              <a:ea typeface="Calibri" panose="020F0502020204030204" pitchFamily="34" charset="0"/>
              <a:cs typeface="Courier New" panose="02070309020205020404" pitchFamily="49" charset="0"/>
            </a:endParaRPr>
          </a:p>
          <a:p>
            <a:pPr marL="0" marR="0" lvl="0" indent="0" algn="l" defTabSz="932742" rtl="0" eaLnBrk="1" fontAlgn="auto" latinLnBrk="1" hangingPunct="1">
              <a:lnSpc>
                <a:spcPct val="100000"/>
              </a:lnSpc>
              <a:spcBef>
                <a:spcPts val="0"/>
              </a:spcBef>
              <a:spcAft>
                <a:spcPts val="0"/>
              </a:spcAft>
              <a:buClrTx/>
              <a:buSzTx/>
              <a:buFontTx/>
              <a:buNone/>
              <a:tabLst>
                <a:tab pos="593235" algn="l"/>
                <a:tab pos="1186470" algn="l"/>
                <a:tab pos="1779705" algn="l"/>
                <a:tab pos="2372940" algn="l"/>
                <a:tab pos="2966175" algn="l"/>
                <a:tab pos="3559410" algn="l"/>
                <a:tab pos="4152645" algn="l"/>
                <a:tab pos="4745880" algn="l"/>
                <a:tab pos="5339115" algn="l"/>
                <a:tab pos="5932350" algn="l"/>
                <a:tab pos="6525585" algn="l"/>
                <a:tab pos="7118820" algn="l"/>
                <a:tab pos="7712055" algn="l"/>
                <a:tab pos="8305290" algn="l"/>
                <a:tab pos="8898526" algn="l"/>
                <a:tab pos="9491761" algn="l"/>
              </a:tabLst>
              <a:defRPr/>
            </a:pPr>
            <a:r>
              <a:rPr kumimoji="0" lang="en-US" sz="1428" b="0" i="0" u="none" strike="noStrike" kern="1200" cap="none" spc="0" normalizeH="0" baseline="0" noProof="0" dirty="0" err="1">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feat.minute.maid</a:t>
            </a: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                         1.83595    0.06239  29.427  &lt; 2e-16 ***</a:t>
            </a:r>
            <a:endParaRPr kumimoji="0" lang="en-US" sz="1428" b="0" i="0" u="none" strike="noStrike" kern="1200" cap="none" spc="0" normalizeH="0" baseline="0" noProof="0" dirty="0">
              <a:ln>
                <a:noFill/>
              </a:ln>
              <a:solidFill>
                <a:srgbClr val="525051"/>
              </a:solidFill>
              <a:effectLst/>
              <a:uLnTx/>
              <a:uFillTx/>
              <a:latin typeface="Courier New" panose="02070309020205020404" pitchFamily="49" charset="0"/>
              <a:ea typeface="Calibri" panose="020F0502020204030204" pitchFamily="34" charset="0"/>
              <a:cs typeface="Courier New" panose="02070309020205020404" pitchFamily="49" charset="0"/>
            </a:endParaRPr>
          </a:p>
          <a:p>
            <a:pPr marL="0" marR="0" lvl="0" indent="0" algn="l" defTabSz="932742" rtl="0" eaLnBrk="1" fontAlgn="auto" latinLnBrk="1" hangingPunct="1">
              <a:lnSpc>
                <a:spcPct val="100000"/>
              </a:lnSpc>
              <a:spcBef>
                <a:spcPts val="0"/>
              </a:spcBef>
              <a:spcAft>
                <a:spcPts val="0"/>
              </a:spcAft>
              <a:buClrTx/>
              <a:buSzTx/>
              <a:buFontTx/>
              <a:buNone/>
              <a:tabLst>
                <a:tab pos="593235" algn="l"/>
                <a:tab pos="1186470" algn="l"/>
                <a:tab pos="1779705" algn="l"/>
                <a:tab pos="2372940" algn="l"/>
                <a:tab pos="2966175" algn="l"/>
                <a:tab pos="3559410" algn="l"/>
                <a:tab pos="4152645" algn="l"/>
                <a:tab pos="4745880" algn="l"/>
                <a:tab pos="5339115" algn="l"/>
                <a:tab pos="5932350" algn="l"/>
                <a:tab pos="6525585" algn="l"/>
                <a:tab pos="7118820" algn="l"/>
                <a:tab pos="7712055" algn="l"/>
                <a:tab pos="8305290" algn="l"/>
                <a:tab pos="8898526" algn="l"/>
                <a:tab pos="9491761" algn="l"/>
              </a:tabLst>
              <a:defRPr/>
            </a:pP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log(</a:t>
            </a:r>
            <a:r>
              <a:rPr kumimoji="0" lang="en-US" sz="1428" b="0" i="0" u="none" strike="noStrike" kern="1200" cap="none" spc="0" normalizeH="0" baseline="0" noProof="0" dirty="0" err="1">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price.tropicana</a:t>
            </a: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                     0.58930    0.03681  16.010  &lt; 2e-16 ***</a:t>
            </a:r>
            <a:endParaRPr kumimoji="0" lang="en-US" sz="1428" b="0" i="0" u="none" strike="noStrike" kern="1200" cap="none" spc="0" normalizeH="0" baseline="0" noProof="0" dirty="0">
              <a:ln>
                <a:noFill/>
              </a:ln>
              <a:solidFill>
                <a:srgbClr val="525051"/>
              </a:solidFill>
              <a:effectLst/>
              <a:uLnTx/>
              <a:uFillTx/>
              <a:latin typeface="Courier New" panose="02070309020205020404" pitchFamily="49" charset="0"/>
              <a:ea typeface="Calibri" panose="020F0502020204030204" pitchFamily="34" charset="0"/>
              <a:cs typeface="Courier New" panose="02070309020205020404" pitchFamily="49" charset="0"/>
            </a:endParaRPr>
          </a:p>
          <a:p>
            <a:pPr marL="0" marR="0" lvl="0" indent="0" algn="l" defTabSz="932742" rtl="0" eaLnBrk="1" fontAlgn="auto" latinLnBrk="1" hangingPunct="1">
              <a:lnSpc>
                <a:spcPct val="100000"/>
              </a:lnSpc>
              <a:spcBef>
                <a:spcPts val="0"/>
              </a:spcBef>
              <a:spcAft>
                <a:spcPts val="0"/>
              </a:spcAft>
              <a:buClrTx/>
              <a:buSzTx/>
              <a:buFontTx/>
              <a:buNone/>
              <a:tabLst>
                <a:tab pos="593235" algn="l"/>
                <a:tab pos="1186470" algn="l"/>
                <a:tab pos="1779705" algn="l"/>
                <a:tab pos="2372940" algn="l"/>
                <a:tab pos="2966175" algn="l"/>
                <a:tab pos="3559410" algn="l"/>
                <a:tab pos="4152645" algn="l"/>
                <a:tab pos="4745880" algn="l"/>
                <a:tab pos="5339115" algn="l"/>
                <a:tab pos="5932350" algn="l"/>
                <a:tab pos="6525585" algn="l"/>
                <a:tab pos="7118820" algn="l"/>
                <a:tab pos="7712055" algn="l"/>
                <a:tab pos="8305290" algn="l"/>
                <a:tab pos="8898526" algn="l"/>
                <a:tab pos="9491761" algn="l"/>
              </a:tabLst>
              <a:defRPr/>
            </a:pPr>
            <a:r>
              <a:rPr kumimoji="0" lang="en-US" sz="1428" b="0" i="0" u="none" strike="noStrike" kern="1200" cap="none" spc="0" normalizeH="0" baseline="0" noProof="0" dirty="0" err="1">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feat.tropicana</a:t>
            </a: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                           0.70944    0.07637   9.290  &lt; 2e-16 ***</a:t>
            </a:r>
            <a:endParaRPr kumimoji="0" lang="en-US" sz="1428" b="0" i="0" u="none" strike="noStrike" kern="1200" cap="none" spc="0" normalizeH="0" baseline="0" noProof="0" dirty="0">
              <a:ln>
                <a:noFill/>
              </a:ln>
              <a:solidFill>
                <a:srgbClr val="525051"/>
              </a:solidFill>
              <a:effectLst/>
              <a:uLnTx/>
              <a:uFillTx/>
              <a:latin typeface="Courier New" panose="02070309020205020404" pitchFamily="49" charset="0"/>
              <a:ea typeface="Calibri" panose="020F0502020204030204" pitchFamily="34" charset="0"/>
              <a:cs typeface="Courier New" panose="02070309020205020404" pitchFamily="49" charset="0"/>
            </a:endParaRPr>
          </a:p>
          <a:p>
            <a:pPr marL="0" marR="0" lvl="0" indent="0" algn="l" defTabSz="932742" rtl="0" eaLnBrk="1" fontAlgn="auto" latinLnBrk="1" hangingPunct="1">
              <a:lnSpc>
                <a:spcPct val="100000"/>
              </a:lnSpc>
              <a:spcBef>
                <a:spcPts val="0"/>
              </a:spcBef>
              <a:spcAft>
                <a:spcPts val="0"/>
              </a:spcAft>
              <a:buClrTx/>
              <a:buSzTx/>
              <a:buFontTx/>
              <a:buNone/>
              <a:tabLst>
                <a:tab pos="593235" algn="l"/>
                <a:tab pos="1186470" algn="l"/>
                <a:tab pos="1779705" algn="l"/>
                <a:tab pos="2372940" algn="l"/>
                <a:tab pos="2966175" algn="l"/>
                <a:tab pos="3559410" algn="l"/>
                <a:tab pos="4152645" algn="l"/>
                <a:tab pos="4745880" algn="l"/>
                <a:tab pos="5339115" algn="l"/>
                <a:tab pos="5932350" algn="l"/>
                <a:tab pos="6525585" algn="l"/>
                <a:tab pos="7118820" algn="l"/>
                <a:tab pos="7712055" algn="l"/>
                <a:tab pos="8305290" algn="l"/>
                <a:tab pos="8898526" algn="l"/>
                <a:tab pos="9491761" algn="l"/>
              </a:tabLst>
              <a:defRPr/>
            </a:pP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log(</a:t>
            </a:r>
            <a:r>
              <a:rPr kumimoji="0" lang="en-US" sz="1428" b="0" i="0" u="none" strike="noStrike" kern="1200" cap="none" spc="0" normalizeH="0" baseline="0" noProof="0" dirty="0" err="1">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price.dominicks</a:t>
            </a: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a:t>
            </a:r>
            <a:r>
              <a:rPr kumimoji="0" lang="en-US" sz="1428" b="0" i="0" u="none" strike="noStrike" kern="1200" cap="none" spc="0" normalizeH="0" baseline="0" noProof="0" dirty="0" err="1">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feat.dominicks</a:t>
            </a: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      0.04523    0.06282   0.720  0.47149    </a:t>
            </a:r>
            <a:endParaRPr kumimoji="0" lang="en-US" sz="1428" b="0" i="0" u="none" strike="noStrike" kern="1200" cap="none" spc="0" normalizeH="0" baseline="0" noProof="0" dirty="0">
              <a:ln>
                <a:noFill/>
              </a:ln>
              <a:solidFill>
                <a:srgbClr val="525051"/>
              </a:solidFill>
              <a:effectLst/>
              <a:uLnTx/>
              <a:uFillTx/>
              <a:latin typeface="Courier New" panose="02070309020205020404" pitchFamily="49" charset="0"/>
              <a:ea typeface="Calibri" panose="020F0502020204030204" pitchFamily="34" charset="0"/>
              <a:cs typeface="Courier New" panose="02070309020205020404" pitchFamily="49" charset="0"/>
            </a:endParaRPr>
          </a:p>
          <a:p>
            <a:pPr marL="0" marR="0" lvl="0" indent="0" algn="l" defTabSz="932742" rtl="0" eaLnBrk="1" fontAlgn="auto" latinLnBrk="1" hangingPunct="1">
              <a:lnSpc>
                <a:spcPct val="100000"/>
              </a:lnSpc>
              <a:spcBef>
                <a:spcPts val="0"/>
              </a:spcBef>
              <a:spcAft>
                <a:spcPts val="0"/>
              </a:spcAft>
              <a:buClrTx/>
              <a:buSzTx/>
              <a:buFontTx/>
              <a:buNone/>
              <a:tabLst>
                <a:tab pos="593235" algn="l"/>
                <a:tab pos="1186470" algn="l"/>
                <a:tab pos="1779705" algn="l"/>
                <a:tab pos="2372940" algn="l"/>
                <a:tab pos="2966175" algn="l"/>
                <a:tab pos="3559410" algn="l"/>
                <a:tab pos="4152645" algn="l"/>
                <a:tab pos="4745880" algn="l"/>
                <a:tab pos="5339115" algn="l"/>
                <a:tab pos="5932350" algn="l"/>
                <a:tab pos="6525585" algn="l"/>
                <a:tab pos="7118820" algn="l"/>
                <a:tab pos="7712055" algn="l"/>
                <a:tab pos="8305290" algn="l"/>
                <a:tab pos="8898526" algn="l"/>
                <a:tab pos="9491761" algn="l"/>
              </a:tabLst>
              <a:defRPr/>
            </a:pPr>
            <a:r>
              <a:rPr kumimoji="0" lang="en-US" sz="1836" b="1"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log(</a:t>
            </a:r>
            <a:r>
              <a:rPr kumimoji="0" lang="en-US" sz="1836" b="1" i="0" u="none" strike="noStrike" kern="1200" cap="none" spc="0" normalizeH="0" baseline="0" noProof="0" dirty="0" err="1">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price.minute.maid</a:t>
            </a:r>
            <a:r>
              <a:rPr kumimoji="0" lang="en-US" sz="1836" b="1"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a:t>
            </a:r>
            <a:r>
              <a:rPr kumimoji="0" lang="en-US" sz="1836" b="1" i="0" u="none" strike="noStrike" kern="1200" cap="none" spc="0" normalizeH="0" baseline="0" noProof="0" dirty="0" err="1">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feat.minute.maid</a:t>
            </a:r>
            <a:r>
              <a:rPr kumimoji="0" lang="en-US" sz="1836" b="1"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 -1.14745    0.08246 -13.915  &lt; 2e-16 ***</a:t>
            </a:r>
            <a:endParaRPr kumimoji="0" lang="en-US" sz="1836" b="1" i="0" u="none" strike="noStrike" kern="1200" cap="none" spc="0" normalizeH="0" baseline="0" noProof="0" dirty="0">
              <a:ln>
                <a:noFill/>
              </a:ln>
              <a:solidFill>
                <a:srgbClr val="525051"/>
              </a:solidFill>
              <a:effectLst/>
              <a:uLnTx/>
              <a:uFillTx/>
              <a:latin typeface="Courier New" panose="02070309020205020404" pitchFamily="49" charset="0"/>
              <a:ea typeface="Calibri" panose="020F0502020204030204" pitchFamily="34" charset="0"/>
              <a:cs typeface="Courier New" panose="02070309020205020404" pitchFamily="49" charset="0"/>
            </a:endParaRPr>
          </a:p>
          <a:p>
            <a:pPr marL="0" marR="0" lvl="0" indent="0" algn="l" defTabSz="932742" rtl="0" eaLnBrk="1" fontAlgn="auto" latinLnBrk="1" hangingPunct="1">
              <a:lnSpc>
                <a:spcPct val="100000"/>
              </a:lnSpc>
              <a:spcBef>
                <a:spcPts val="0"/>
              </a:spcBef>
              <a:spcAft>
                <a:spcPts val="0"/>
              </a:spcAft>
              <a:buClrTx/>
              <a:buSzTx/>
              <a:buFontTx/>
              <a:buNone/>
              <a:tabLst>
                <a:tab pos="593235" algn="l"/>
                <a:tab pos="1186470" algn="l"/>
                <a:tab pos="1779705" algn="l"/>
                <a:tab pos="2372940" algn="l"/>
                <a:tab pos="2966175" algn="l"/>
                <a:tab pos="3559410" algn="l"/>
                <a:tab pos="4152645" algn="l"/>
                <a:tab pos="4745880" algn="l"/>
                <a:tab pos="5339115" algn="l"/>
                <a:tab pos="5932350" algn="l"/>
                <a:tab pos="6525585" algn="l"/>
                <a:tab pos="7118820" algn="l"/>
                <a:tab pos="7712055" algn="l"/>
                <a:tab pos="8305290" algn="l"/>
                <a:tab pos="8898526" algn="l"/>
                <a:tab pos="9491761" algn="l"/>
              </a:tabLst>
              <a:defRPr/>
            </a:pP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log(</a:t>
            </a:r>
            <a:r>
              <a:rPr kumimoji="0" lang="en-US" sz="1428" b="0" i="0" u="none" strike="noStrike" kern="1200" cap="none" spc="0" normalizeH="0" baseline="0" noProof="0" dirty="0" err="1">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price.tropicana</a:t>
            </a: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a:t>
            </a:r>
            <a:r>
              <a:rPr kumimoji="0" lang="en-US" sz="1428" b="0" i="0" u="none" strike="noStrike" kern="1200" cap="none" spc="0" normalizeH="0" baseline="0" noProof="0" dirty="0" err="1">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feat.tropicana</a:t>
            </a: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     -0.94700    0.08328 -11.371  &lt; 2e-16 ***</a:t>
            </a:r>
            <a:endParaRPr kumimoji="0" lang="en-US" sz="1428" b="0" i="0" u="none" strike="noStrike" kern="1200" cap="none" spc="0" normalizeH="0" baseline="0" noProof="0" dirty="0">
              <a:ln>
                <a:noFill/>
              </a:ln>
              <a:solidFill>
                <a:srgbClr val="525051"/>
              </a:solidFill>
              <a:effectLst/>
              <a:uLnTx/>
              <a:uFillTx/>
              <a:latin typeface="Courier New" panose="02070309020205020404" pitchFamily="49" charset="0"/>
              <a:ea typeface="Calibri" panose="020F0502020204030204" pitchFamily="34" charset="0"/>
              <a:cs typeface="Courier New" panose="02070309020205020404" pitchFamily="49" charset="0"/>
            </a:endParaRPr>
          </a:p>
          <a:p>
            <a:pPr marL="0" marR="0" lvl="0" indent="0" algn="l" defTabSz="932742" rtl="0" eaLnBrk="1" fontAlgn="auto" latinLnBrk="1" hangingPunct="1">
              <a:lnSpc>
                <a:spcPct val="100000"/>
              </a:lnSpc>
              <a:spcBef>
                <a:spcPts val="0"/>
              </a:spcBef>
              <a:spcAft>
                <a:spcPts val="0"/>
              </a:spcAft>
              <a:buClrTx/>
              <a:buSzTx/>
              <a:buFontTx/>
              <a:buNone/>
              <a:tabLst>
                <a:tab pos="593235" algn="l"/>
                <a:tab pos="1186470" algn="l"/>
                <a:tab pos="1779705" algn="l"/>
                <a:tab pos="2372940" algn="l"/>
                <a:tab pos="2966175" algn="l"/>
                <a:tab pos="3559410" algn="l"/>
                <a:tab pos="4152645" algn="l"/>
                <a:tab pos="4745880" algn="l"/>
                <a:tab pos="5339115" algn="l"/>
                <a:tab pos="5932350" algn="l"/>
                <a:tab pos="6525585" algn="l"/>
                <a:tab pos="7118820" algn="l"/>
                <a:tab pos="7712055" algn="l"/>
                <a:tab pos="8305290" algn="l"/>
                <a:tab pos="8898526" algn="l"/>
                <a:tab pos="9491761" algn="l"/>
              </a:tabLst>
              <a:defRPr/>
            </a:pP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a:t>
            </a:r>
            <a:endParaRPr kumimoji="0" lang="en-US" sz="1428" b="0" i="0" u="none" strike="noStrike" kern="1200" cap="none" spc="0" normalizeH="0" baseline="0" noProof="0" dirty="0">
              <a:ln>
                <a:noFill/>
              </a:ln>
              <a:solidFill>
                <a:srgbClr val="525051"/>
              </a:solidFill>
              <a:effectLst/>
              <a:uLnTx/>
              <a:uFillTx/>
              <a:latin typeface="Courier New" panose="02070309020205020404" pitchFamily="49" charset="0"/>
              <a:ea typeface="Calibri" panose="020F0502020204030204" pitchFamily="34" charset="0"/>
              <a:cs typeface="Courier New" panose="02070309020205020404" pitchFamily="49" charset="0"/>
            </a:endParaRPr>
          </a:p>
          <a:p>
            <a:pPr marL="0" marR="0" lvl="0" indent="0" algn="l" defTabSz="932742" rtl="0" eaLnBrk="1" fontAlgn="auto" latinLnBrk="1" hangingPunct="1">
              <a:lnSpc>
                <a:spcPct val="100000"/>
              </a:lnSpc>
              <a:spcBef>
                <a:spcPts val="0"/>
              </a:spcBef>
              <a:spcAft>
                <a:spcPts val="0"/>
              </a:spcAft>
              <a:buClrTx/>
              <a:buSzTx/>
              <a:buFontTx/>
              <a:buNone/>
              <a:tabLst>
                <a:tab pos="593235" algn="l"/>
                <a:tab pos="1186470" algn="l"/>
                <a:tab pos="1779705" algn="l"/>
                <a:tab pos="2372940" algn="l"/>
                <a:tab pos="2966175" algn="l"/>
                <a:tab pos="3559410" algn="l"/>
                <a:tab pos="4152645" algn="l"/>
                <a:tab pos="4745880" algn="l"/>
                <a:tab pos="5339115" algn="l"/>
                <a:tab pos="5932350" algn="l"/>
                <a:tab pos="6525585" algn="l"/>
                <a:tab pos="7118820" algn="l"/>
                <a:tab pos="7712055" algn="l"/>
                <a:tab pos="8305290" algn="l"/>
                <a:tab pos="8898526" algn="l"/>
                <a:tab pos="9491761" algn="l"/>
              </a:tabLst>
              <a:defRPr/>
            </a:pPr>
            <a:r>
              <a:rPr kumimoji="0" lang="en-US" sz="1428" b="0" i="0" u="none" strike="noStrike" kern="1200" cap="none" spc="0" normalizeH="0" baseline="0" noProof="0" dirty="0" err="1">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Signif</a:t>
            </a: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 codes:  0 ‘***’ 0.001 ‘**’ 0.01 ‘*’ 0.05 ‘.’ 0.1 ‘ ’ 1</a:t>
            </a:r>
            <a:endParaRPr kumimoji="0" lang="en-US" sz="1428" b="0" i="0" u="none" strike="noStrike" kern="1200" cap="none" spc="0" normalizeH="0" baseline="0" noProof="0" dirty="0">
              <a:ln>
                <a:noFill/>
              </a:ln>
              <a:solidFill>
                <a:srgbClr val="525051"/>
              </a:solidFill>
              <a:effectLst/>
              <a:uLnTx/>
              <a:uFillTx/>
              <a:latin typeface="Courier New" panose="02070309020205020404" pitchFamily="49" charset="0"/>
              <a:ea typeface="Calibri" panose="020F0502020204030204" pitchFamily="34" charset="0"/>
              <a:cs typeface="Courier New" panose="02070309020205020404" pitchFamily="49" charset="0"/>
            </a:endParaRPr>
          </a:p>
          <a:p>
            <a:pPr marL="0" marR="0" lvl="0" indent="0" algn="l" defTabSz="932742" rtl="0" eaLnBrk="1" fontAlgn="auto" latinLnBrk="1" hangingPunct="1">
              <a:lnSpc>
                <a:spcPct val="100000"/>
              </a:lnSpc>
              <a:spcBef>
                <a:spcPts val="0"/>
              </a:spcBef>
              <a:spcAft>
                <a:spcPts val="0"/>
              </a:spcAft>
              <a:buClrTx/>
              <a:buSzTx/>
              <a:buFontTx/>
              <a:buNone/>
              <a:tabLst>
                <a:tab pos="593235" algn="l"/>
                <a:tab pos="1186470" algn="l"/>
                <a:tab pos="1779705" algn="l"/>
                <a:tab pos="2372940" algn="l"/>
                <a:tab pos="2966175" algn="l"/>
                <a:tab pos="3559410" algn="l"/>
                <a:tab pos="4152645" algn="l"/>
                <a:tab pos="4745880" algn="l"/>
                <a:tab pos="5339115" algn="l"/>
                <a:tab pos="5932350" algn="l"/>
                <a:tab pos="6525585" algn="l"/>
                <a:tab pos="7118820" algn="l"/>
                <a:tab pos="7712055" algn="l"/>
                <a:tab pos="8305290" algn="l"/>
                <a:tab pos="8898526" algn="l"/>
                <a:tab pos="9491761" algn="l"/>
              </a:tabLst>
              <a:defRPr/>
            </a:pP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 </a:t>
            </a:r>
            <a:endParaRPr kumimoji="0" lang="en-US" sz="1428" b="0" i="0" u="none" strike="noStrike" kern="1200" cap="none" spc="0" normalizeH="0" baseline="0" noProof="0" dirty="0">
              <a:ln>
                <a:noFill/>
              </a:ln>
              <a:solidFill>
                <a:srgbClr val="525051"/>
              </a:solidFill>
              <a:effectLst/>
              <a:uLnTx/>
              <a:uFillTx/>
              <a:latin typeface="Courier New" panose="02070309020205020404" pitchFamily="49" charset="0"/>
              <a:ea typeface="Calibri" panose="020F0502020204030204" pitchFamily="34" charset="0"/>
              <a:cs typeface="Courier New" panose="02070309020205020404" pitchFamily="49" charset="0"/>
            </a:endParaRPr>
          </a:p>
          <a:p>
            <a:pPr marL="0" marR="0" lvl="0" indent="0" algn="l" defTabSz="932742" rtl="0" eaLnBrk="1" fontAlgn="auto" latinLnBrk="1" hangingPunct="1">
              <a:lnSpc>
                <a:spcPct val="100000"/>
              </a:lnSpc>
              <a:spcBef>
                <a:spcPts val="0"/>
              </a:spcBef>
              <a:spcAft>
                <a:spcPts val="0"/>
              </a:spcAft>
              <a:buClrTx/>
              <a:buSzTx/>
              <a:buFontTx/>
              <a:buNone/>
              <a:tabLst>
                <a:tab pos="593235" algn="l"/>
                <a:tab pos="1186470" algn="l"/>
                <a:tab pos="1779705" algn="l"/>
                <a:tab pos="2372940" algn="l"/>
                <a:tab pos="2966175" algn="l"/>
                <a:tab pos="3559410" algn="l"/>
                <a:tab pos="4152645" algn="l"/>
                <a:tab pos="4745880" algn="l"/>
                <a:tab pos="5339115" algn="l"/>
                <a:tab pos="5932350" algn="l"/>
                <a:tab pos="6525585" algn="l"/>
                <a:tab pos="7118820" algn="l"/>
                <a:tab pos="7712055" algn="l"/>
                <a:tab pos="8305290" algn="l"/>
                <a:tab pos="8898526" algn="l"/>
                <a:tab pos="9491761" algn="l"/>
              </a:tabLst>
              <a:defRPr/>
            </a:pP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Residual standard error: 0.5745 on 9639 degrees of freedom</a:t>
            </a:r>
            <a:endParaRPr kumimoji="0" lang="en-US" sz="1428" b="0" i="0" u="none" strike="noStrike" kern="1200" cap="none" spc="0" normalizeH="0" baseline="0" noProof="0" dirty="0">
              <a:ln>
                <a:noFill/>
              </a:ln>
              <a:solidFill>
                <a:srgbClr val="525051"/>
              </a:solidFill>
              <a:effectLst/>
              <a:uLnTx/>
              <a:uFillTx/>
              <a:latin typeface="Courier New" panose="02070309020205020404" pitchFamily="49" charset="0"/>
              <a:ea typeface="Calibri" panose="020F0502020204030204" pitchFamily="34" charset="0"/>
              <a:cs typeface="Courier New" panose="02070309020205020404" pitchFamily="49" charset="0"/>
            </a:endParaRPr>
          </a:p>
          <a:p>
            <a:pPr marL="0" marR="0" lvl="0" indent="0" algn="l" defTabSz="932742" rtl="0" eaLnBrk="1" fontAlgn="auto" latinLnBrk="1" hangingPunct="1">
              <a:lnSpc>
                <a:spcPct val="100000"/>
              </a:lnSpc>
              <a:spcBef>
                <a:spcPts val="0"/>
              </a:spcBef>
              <a:spcAft>
                <a:spcPts val="0"/>
              </a:spcAft>
              <a:buClrTx/>
              <a:buSzTx/>
              <a:buFontTx/>
              <a:buNone/>
              <a:tabLst>
                <a:tab pos="593235" algn="l"/>
                <a:tab pos="1186470" algn="l"/>
                <a:tab pos="1779705" algn="l"/>
                <a:tab pos="2372940" algn="l"/>
                <a:tab pos="2966175" algn="l"/>
                <a:tab pos="3559410" algn="l"/>
                <a:tab pos="4152645" algn="l"/>
                <a:tab pos="4745880" algn="l"/>
                <a:tab pos="5339115" algn="l"/>
                <a:tab pos="5932350" algn="l"/>
                <a:tab pos="6525585" algn="l"/>
                <a:tab pos="7118820" algn="l"/>
                <a:tab pos="7712055" algn="l"/>
                <a:tab pos="8305290" algn="l"/>
                <a:tab pos="8898526" algn="l"/>
                <a:tab pos="9491761" algn="l"/>
              </a:tabLst>
              <a:defRPr/>
            </a:pP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Multiple R-squared:  0.6604,	Adjusted R-squared:  0.6601 </a:t>
            </a:r>
            <a:endParaRPr kumimoji="0" lang="en-US" sz="1428" b="0" i="0" u="none" strike="noStrike" kern="1200" cap="none" spc="0" normalizeH="0" baseline="0" noProof="0" dirty="0">
              <a:ln>
                <a:noFill/>
              </a:ln>
              <a:solidFill>
                <a:srgbClr val="525051"/>
              </a:solidFill>
              <a:effectLst/>
              <a:uLnTx/>
              <a:uFillTx/>
              <a:latin typeface="Courier New" panose="02070309020205020404" pitchFamily="49" charset="0"/>
              <a:ea typeface="Calibri" panose="020F0502020204030204" pitchFamily="34" charset="0"/>
              <a:cs typeface="Courier New" panose="02070309020205020404" pitchFamily="49" charset="0"/>
            </a:endParaRPr>
          </a:p>
          <a:p>
            <a:pPr marL="0" marR="0" lvl="0" indent="0" algn="l" defTabSz="932742" rtl="0" eaLnBrk="1" fontAlgn="auto" latinLnBrk="1" hangingPunct="1">
              <a:lnSpc>
                <a:spcPct val="100000"/>
              </a:lnSpc>
              <a:spcBef>
                <a:spcPts val="0"/>
              </a:spcBef>
              <a:spcAft>
                <a:spcPts val="0"/>
              </a:spcAft>
              <a:buClrTx/>
              <a:buSzTx/>
              <a:buFontTx/>
              <a:buNone/>
              <a:tabLst>
                <a:tab pos="593235" algn="l"/>
                <a:tab pos="1186470" algn="l"/>
                <a:tab pos="1779705" algn="l"/>
                <a:tab pos="2372940" algn="l"/>
                <a:tab pos="2966175" algn="l"/>
                <a:tab pos="3559410" algn="l"/>
                <a:tab pos="4152645" algn="l"/>
                <a:tab pos="4745880" algn="l"/>
                <a:tab pos="5339115" algn="l"/>
                <a:tab pos="5932350" algn="l"/>
                <a:tab pos="6525585" algn="l"/>
                <a:tab pos="7118820" algn="l"/>
                <a:tab pos="7712055" algn="l"/>
                <a:tab pos="8305290" algn="l"/>
                <a:tab pos="8898526" algn="l"/>
                <a:tab pos="9491761" algn="l"/>
              </a:tabLst>
              <a:defRPr/>
            </a:pP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F-statistic:  2082 on 9 and 9639 DF,  p-value: &lt; 2.2e-16</a:t>
            </a:r>
            <a:endParaRPr kumimoji="0" lang="en-US" sz="1428" b="0" i="0" u="none" strike="noStrike" kern="1200" cap="none" spc="0" normalizeH="0" baseline="0" noProof="0" dirty="0">
              <a:ln>
                <a:noFill/>
              </a:ln>
              <a:solidFill>
                <a:srgbClr val="525051"/>
              </a:solidFill>
              <a:effectLst/>
              <a:uLnTx/>
              <a:uFillTx/>
              <a:latin typeface="Courier New" panose="02070309020205020404" pitchFamily="49" charset="0"/>
              <a:ea typeface="Calibri" panose="020F0502020204030204" pitchFamily="34" charset="0"/>
              <a:cs typeface="Courier New" panose="02070309020205020404" pitchFamily="49" charset="0"/>
            </a:endParaRPr>
          </a:p>
        </p:txBody>
      </p:sp>
    </p:spTree>
    <p:extLst>
      <p:ext uri="{BB962C8B-B14F-4D97-AF65-F5344CB8AC3E}">
        <p14:creationId xmlns:p14="http://schemas.microsoft.com/office/powerpoint/2010/main" val="310820076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defRPr/>
            </a:pPr>
            <a:r>
              <a:rPr lang="en-US" dirty="0"/>
              <a:t>EX: price “experiments”</a:t>
            </a:r>
          </a:p>
        </p:txBody>
      </p:sp>
      <p:sp>
        <p:nvSpPr>
          <p:cNvPr id="8195" name="Rectangle 3"/>
          <p:cNvSpPr>
            <a:spLocks noGrp="1" noChangeArrowheads="1"/>
          </p:cNvSpPr>
          <p:nvPr>
            <p:ph type="body" sz="quarter" idx="10"/>
          </p:nvPr>
        </p:nvSpPr>
        <p:spPr>
          <a:xfrm>
            <a:off x="275164" y="1406034"/>
            <a:ext cx="11885514" cy="4893134"/>
          </a:xfrm>
          <a:prstGeom prst="rect">
            <a:avLst/>
          </a:prstGeom>
        </p:spPr>
        <p:txBody>
          <a:bodyPr/>
          <a:lstStyle/>
          <a:p>
            <a:pPr eaLnBrk="1" hangingPunct="1"/>
            <a:r>
              <a:rPr lang="en-US" altLang="en-US" sz="2040" dirty="0"/>
              <a:t>Can be experiments </a:t>
            </a:r>
            <a:r>
              <a:rPr lang="en-US" altLang="en-US" sz="2040" dirty="0">
                <a:solidFill>
                  <a:srgbClr val="FF0000"/>
                </a:solidFill>
              </a:rPr>
              <a:t>over time </a:t>
            </a:r>
            <a:r>
              <a:rPr lang="en-US" altLang="en-US" sz="2040" dirty="0"/>
              <a:t>(otherwise identical time periods, different prices) or </a:t>
            </a:r>
            <a:r>
              <a:rPr lang="en-US" altLang="en-US" sz="2040" dirty="0">
                <a:solidFill>
                  <a:srgbClr val="FF0000"/>
                </a:solidFill>
              </a:rPr>
              <a:t>over space </a:t>
            </a:r>
            <a:r>
              <a:rPr lang="en-US" altLang="en-US" sz="2040" dirty="0"/>
              <a:t>(otherwise identical markets, different prices).</a:t>
            </a:r>
          </a:p>
          <a:p>
            <a:pPr eaLnBrk="1" hangingPunct="1"/>
            <a:r>
              <a:rPr lang="en-US" altLang="en-US" sz="2040" dirty="0"/>
              <a:t>	- Can use staggered rollouts of a price cut and a diff-in-diff design</a:t>
            </a:r>
          </a:p>
          <a:p>
            <a:pPr eaLnBrk="1" hangingPunct="1"/>
            <a:endParaRPr lang="en-US" altLang="en-US" sz="2040" dirty="0"/>
          </a:p>
          <a:p>
            <a:pPr eaLnBrk="1" hangingPunct="1"/>
            <a:endParaRPr lang="en-US" altLang="en-US" sz="2040" dirty="0"/>
          </a:p>
          <a:p>
            <a:pPr eaLnBrk="1" hangingPunct="1"/>
            <a:endParaRPr lang="en-US" altLang="en-US" sz="2040" dirty="0"/>
          </a:p>
          <a:p>
            <a:pPr eaLnBrk="1" hangingPunct="1"/>
            <a:endParaRPr lang="en-US" altLang="en-US" sz="2040" dirty="0"/>
          </a:p>
          <a:p>
            <a:pPr eaLnBrk="1" hangingPunct="1"/>
            <a:endParaRPr lang="en-US" altLang="en-US" sz="2040" dirty="0"/>
          </a:p>
          <a:p>
            <a:pPr eaLnBrk="1" hangingPunct="1"/>
            <a:endParaRPr lang="en-US" altLang="en-US" sz="2040" dirty="0"/>
          </a:p>
          <a:p>
            <a:pPr eaLnBrk="1" hangingPunct="1"/>
            <a:endParaRPr lang="en-US" altLang="en-US" sz="2040" dirty="0"/>
          </a:p>
          <a:p>
            <a:pPr eaLnBrk="1" hangingPunct="1"/>
            <a:endParaRPr lang="en-US" altLang="en-US" sz="2040" dirty="0"/>
          </a:p>
          <a:p>
            <a:pPr eaLnBrk="1" hangingPunct="1"/>
            <a:endParaRPr lang="en-US" altLang="en-US" sz="2040" dirty="0"/>
          </a:p>
          <a:p>
            <a:pPr eaLnBrk="1" hangingPunct="1"/>
            <a:endParaRPr lang="en-US" altLang="en-US" sz="2040" dirty="0"/>
          </a:p>
          <a:p>
            <a:pPr eaLnBrk="1" hangingPunct="1"/>
            <a:endParaRPr lang="en-US" altLang="en-US" sz="2040" dirty="0"/>
          </a:p>
        </p:txBody>
      </p:sp>
      <p:graphicFrame>
        <p:nvGraphicFramePr>
          <p:cNvPr id="7" name="Chart 6">
            <a:extLst>
              <a:ext uri="{FF2B5EF4-FFF2-40B4-BE49-F238E27FC236}">
                <a16:creationId xmlns:a16="http://schemas.microsoft.com/office/drawing/2014/main" id="{270BCA9C-708F-44E8-8F57-82E1435638F6}"/>
              </a:ext>
            </a:extLst>
          </p:cNvPr>
          <p:cNvGraphicFramePr>
            <a:graphicFrameLocks/>
          </p:cNvGraphicFramePr>
          <p:nvPr>
            <p:extLst/>
          </p:nvPr>
        </p:nvGraphicFramePr>
        <p:xfrm>
          <a:off x="2864579" y="2468071"/>
          <a:ext cx="6603101" cy="3811348"/>
        </p:xfrm>
        <a:graphic>
          <a:graphicData uri="http://schemas.openxmlformats.org/drawingml/2006/chart">
            <c:chart xmlns:c="http://schemas.openxmlformats.org/drawingml/2006/chart" xmlns:r="http://schemas.openxmlformats.org/officeDocument/2006/relationships" r:id="rId3"/>
          </a:graphicData>
        </a:graphic>
      </p:graphicFrame>
      <p:sp>
        <p:nvSpPr>
          <p:cNvPr id="2" name="Right Brace 1">
            <a:extLst>
              <a:ext uri="{FF2B5EF4-FFF2-40B4-BE49-F238E27FC236}">
                <a16:creationId xmlns:a16="http://schemas.microsoft.com/office/drawing/2014/main" id="{F397E3C0-4540-4A76-B710-F0EFD3B1088F}"/>
              </a:ext>
            </a:extLst>
          </p:cNvPr>
          <p:cNvSpPr/>
          <p:nvPr/>
        </p:nvSpPr>
        <p:spPr>
          <a:xfrm>
            <a:off x="9127816" y="3568588"/>
            <a:ext cx="186117" cy="218485"/>
          </a:xfrm>
          <a:prstGeom prst="rightBrace">
            <a:avLst/>
          </a:prstGeom>
          <a:ln>
            <a:headEnd type="none"/>
            <a:tailEnd type="none"/>
          </a:ln>
        </p:spPr>
        <p:style>
          <a:lnRef idx="1">
            <a:schemeClr val="accent5"/>
          </a:lnRef>
          <a:fillRef idx="0">
            <a:schemeClr val="accent5"/>
          </a:fillRef>
          <a:effectRef idx="0">
            <a:schemeClr val="accent5"/>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25051"/>
              </a:solidFill>
              <a:effectLst/>
              <a:uLnTx/>
              <a:uFillTx/>
              <a:latin typeface="Segoe UI"/>
              <a:ea typeface="+mn-ea"/>
              <a:cs typeface="+mn-cs"/>
            </a:endParaRPr>
          </a:p>
        </p:txBody>
      </p:sp>
    </p:spTree>
    <p:extLst>
      <p:ext uri="{BB962C8B-B14F-4D97-AF65-F5344CB8AC3E}">
        <p14:creationId xmlns:p14="http://schemas.microsoft.com/office/powerpoint/2010/main" val="270587753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defRPr/>
            </a:pPr>
            <a:r>
              <a:rPr lang="en-US" dirty="0"/>
              <a:t>EX: price “experiments”</a:t>
            </a:r>
          </a:p>
        </p:txBody>
      </p:sp>
      <p:sp>
        <p:nvSpPr>
          <p:cNvPr id="8195" name="Rectangle 3"/>
          <p:cNvSpPr>
            <a:spLocks noGrp="1" noChangeArrowheads="1"/>
          </p:cNvSpPr>
          <p:nvPr>
            <p:ph type="body" sz="quarter" idx="10"/>
          </p:nvPr>
        </p:nvSpPr>
        <p:spPr>
          <a:xfrm>
            <a:off x="275164" y="1406034"/>
            <a:ext cx="11885514" cy="4893134"/>
          </a:xfrm>
          <a:prstGeom prst="rect">
            <a:avLst/>
          </a:prstGeom>
        </p:spPr>
        <p:txBody>
          <a:bodyPr/>
          <a:lstStyle/>
          <a:p>
            <a:pPr eaLnBrk="1" hangingPunct="1"/>
            <a:r>
              <a:rPr lang="en-US" altLang="en-US" sz="2040" dirty="0"/>
              <a:t>Can be experiments </a:t>
            </a:r>
            <a:r>
              <a:rPr lang="en-US" altLang="en-US" sz="2040" dirty="0">
                <a:solidFill>
                  <a:srgbClr val="FF0000"/>
                </a:solidFill>
              </a:rPr>
              <a:t>over time </a:t>
            </a:r>
            <a:r>
              <a:rPr lang="en-US" altLang="en-US" sz="2040" dirty="0"/>
              <a:t>(otherwise identical time periods, different prices) or </a:t>
            </a:r>
            <a:r>
              <a:rPr lang="en-US" altLang="en-US" sz="2040" dirty="0">
                <a:solidFill>
                  <a:srgbClr val="FF0000"/>
                </a:solidFill>
              </a:rPr>
              <a:t>over space </a:t>
            </a:r>
            <a:r>
              <a:rPr lang="en-US" altLang="en-US" sz="2040" dirty="0"/>
              <a:t>(otherwise identical markets, different prices).</a:t>
            </a:r>
          </a:p>
          <a:p>
            <a:pPr eaLnBrk="1" hangingPunct="1"/>
            <a:r>
              <a:rPr lang="en-US" altLang="en-US" sz="2040" dirty="0"/>
              <a:t>	- Can use staggered rollouts of a price cut and a diff-in-diff design</a:t>
            </a:r>
          </a:p>
          <a:p>
            <a:pPr eaLnBrk="1" hangingPunct="1"/>
            <a:endParaRPr lang="en-US" altLang="en-US" sz="2040" dirty="0"/>
          </a:p>
          <a:p>
            <a:pPr eaLnBrk="1" hangingPunct="1"/>
            <a:endParaRPr lang="en-US" altLang="en-US" sz="2040" dirty="0"/>
          </a:p>
          <a:p>
            <a:pPr eaLnBrk="1" hangingPunct="1"/>
            <a:endParaRPr lang="en-US" altLang="en-US" sz="2040" dirty="0"/>
          </a:p>
          <a:p>
            <a:pPr eaLnBrk="1" hangingPunct="1"/>
            <a:endParaRPr lang="en-US" altLang="en-US" sz="2040" dirty="0"/>
          </a:p>
          <a:p>
            <a:pPr eaLnBrk="1" hangingPunct="1"/>
            <a:endParaRPr lang="en-US" altLang="en-US" sz="2040" dirty="0"/>
          </a:p>
          <a:p>
            <a:pPr eaLnBrk="1" hangingPunct="1"/>
            <a:endParaRPr lang="en-US" altLang="en-US" sz="2040" dirty="0"/>
          </a:p>
          <a:p>
            <a:pPr eaLnBrk="1" hangingPunct="1"/>
            <a:endParaRPr lang="en-US" altLang="en-US" sz="2040" dirty="0"/>
          </a:p>
          <a:p>
            <a:pPr eaLnBrk="1" hangingPunct="1"/>
            <a:endParaRPr lang="en-US" altLang="en-US" sz="2040" dirty="0"/>
          </a:p>
          <a:p>
            <a:pPr eaLnBrk="1" hangingPunct="1"/>
            <a:endParaRPr lang="en-US" altLang="en-US" sz="2040" dirty="0"/>
          </a:p>
          <a:p>
            <a:pPr eaLnBrk="1" hangingPunct="1"/>
            <a:endParaRPr lang="en-US" altLang="en-US" sz="2040" dirty="0"/>
          </a:p>
          <a:p>
            <a:pPr eaLnBrk="1" hangingPunct="1"/>
            <a:endParaRPr lang="en-US" altLang="en-US" sz="2040" dirty="0"/>
          </a:p>
        </p:txBody>
      </p:sp>
      <p:graphicFrame>
        <p:nvGraphicFramePr>
          <p:cNvPr id="7" name="Chart 6">
            <a:extLst>
              <a:ext uri="{FF2B5EF4-FFF2-40B4-BE49-F238E27FC236}">
                <a16:creationId xmlns:a16="http://schemas.microsoft.com/office/drawing/2014/main" id="{270BCA9C-708F-44E8-8F57-82E1435638F6}"/>
              </a:ext>
            </a:extLst>
          </p:cNvPr>
          <p:cNvGraphicFramePr>
            <a:graphicFrameLocks/>
          </p:cNvGraphicFramePr>
          <p:nvPr/>
        </p:nvGraphicFramePr>
        <p:xfrm>
          <a:off x="2864579" y="2468071"/>
          <a:ext cx="6603101" cy="3811348"/>
        </p:xfrm>
        <a:graphic>
          <a:graphicData uri="http://schemas.openxmlformats.org/drawingml/2006/chart">
            <c:chart xmlns:c="http://schemas.openxmlformats.org/drawingml/2006/chart" xmlns:r="http://schemas.openxmlformats.org/officeDocument/2006/relationships" r:id="rId3"/>
          </a:graphicData>
        </a:graphic>
      </p:graphicFrame>
      <p:sp>
        <p:nvSpPr>
          <p:cNvPr id="5" name="Right Brace 4">
            <a:extLst>
              <a:ext uri="{FF2B5EF4-FFF2-40B4-BE49-F238E27FC236}">
                <a16:creationId xmlns:a16="http://schemas.microsoft.com/office/drawing/2014/main" id="{A8E30E13-834B-403D-9301-C11C40AB33BC}"/>
              </a:ext>
            </a:extLst>
          </p:cNvPr>
          <p:cNvSpPr/>
          <p:nvPr/>
        </p:nvSpPr>
        <p:spPr>
          <a:xfrm>
            <a:off x="9127816" y="3568588"/>
            <a:ext cx="420786" cy="809203"/>
          </a:xfrm>
          <a:prstGeom prst="rightBrace">
            <a:avLst/>
          </a:prstGeom>
          <a:ln>
            <a:headEnd type="none"/>
            <a:tailEnd type="none"/>
          </a:ln>
        </p:spPr>
        <p:style>
          <a:lnRef idx="1">
            <a:schemeClr val="accent5"/>
          </a:lnRef>
          <a:fillRef idx="0">
            <a:schemeClr val="accent5"/>
          </a:fillRef>
          <a:effectRef idx="0">
            <a:schemeClr val="accent5"/>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25051"/>
              </a:solidFill>
              <a:effectLst/>
              <a:uLnTx/>
              <a:uFillTx/>
              <a:latin typeface="Segoe UI"/>
              <a:ea typeface="+mn-ea"/>
              <a:cs typeface="+mn-cs"/>
            </a:endParaRPr>
          </a:p>
        </p:txBody>
      </p:sp>
      <p:sp>
        <p:nvSpPr>
          <p:cNvPr id="6" name="Right Brace 5">
            <a:extLst>
              <a:ext uri="{FF2B5EF4-FFF2-40B4-BE49-F238E27FC236}">
                <a16:creationId xmlns:a16="http://schemas.microsoft.com/office/drawing/2014/main" id="{74890DA9-3A40-479B-ADBD-88ACEEDD1747}"/>
              </a:ext>
            </a:extLst>
          </p:cNvPr>
          <p:cNvSpPr/>
          <p:nvPr/>
        </p:nvSpPr>
        <p:spPr>
          <a:xfrm rot="10800000">
            <a:off x="3065416" y="4373745"/>
            <a:ext cx="104503" cy="459512"/>
          </a:xfrm>
          <a:prstGeom prst="rightBrace">
            <a:avLst/>
          </a:prstGeom>
          <a:ln>
            <a:headEnd type="none"/>
            <a:tailEnd type="none"/>
          </a:ln>
        </p:spPr>
        <p:style>
          <a:lnRef idx="1">
            <a:schemeClr val="accent5"/>
          </a:lnRef>
          <a:fillRef idx="0">
            <a:schemeClr val="accent5"/>
          </a:fillRef>
          <a:effectRef idx="0">
            <a:schemeClr val="accent5"/>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25051"/>
              </a:solidFill>
              <a:effectLst/>
              <a:uLnTx/>
              <a:uFillTx/>
              <a:latin typeface="Segoe UI"/>
              <a:ea typeface="+mn-ea"/>
              <a:cs typeface="+mn-cs"/>
            </a:endParaRPr>
          </a:p>
        </p:txBody>
      </p:sp>
      <p:cxnSp>
        <p:nvCxnSpPr>
          <p:cNvPr id="3" name="Straight Connector 2">
            <a:extLst>
              <a:ext uri="{FF2B5EF4-FFF2-40B4-BE49-F238E27FC236}">
                <a16:creationId xmlns:a16="http://schemas.microsoft.com/office/drawing/2014/main" id="{0E23EDFD-3F9F-4488-A559-D37706C10E56}"/>
              </a:ext>
            </a:extLst>
          </p:cNvPr>
          <p:cNvCxnSpPr/>
          <p:nvPr/>
        </p:nvCxnSpPr>
        <p:spPr>
          <a:xfrm>
            <a:off x="3265714" y="4606834"/>
            <a:ext cx="2838995" cy="0"/>
          </a:xfrm>
          <a:prstGeom prst="line">
            <a:avLst/>
          </a:prstGeom>
          <a:ln>
            <a:headEnd type="none"/>
            <a:tailEnd type="none"/>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5667B152-30FB-411B-A9AE-833D291680D6}"/>
              </a:ext>
            </a:extLst>
          </p:cNvPr>
          <p:cNvCxnSpPr/>
          <p:nvPr/>
        </p:nvCxnSpPr>
        <p:spPr>
          <a:xfrm flipH="1">
            <a:off x="6723017" y="3962400"/>
            <a:ext cx="2499360" cy="0"/>
          </a:xfrm>
          <a:prstGeom prst="line">
            <a:avLst/>
          </a:prstGeom>
          <a:ln>
            <a:headEnd type="none"/>
            <a:tailEnd type="non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49465790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defRPr/>
            </a:pPr>
            <a:r>
              <a:rPr lang="en-US" dirty="0"/>
              <a:t>EX: price “experiments”</a:t>
            </a:r>
          </a:p>
        </p:txBody>
      </p:sp>
      <p:sp>
        <p:nvSpPr>
          <p:cNvPr id="8195" name="Rectangle 3"/>
          <p:cNvSpPr>
            <a:spLocks noGrp="1" noChangeArrowheads="1"/>
          </p:cNvSpPr>
          <p:nvPr>
            <p:ph type="body" sz="quarter" idx="10"/>
          </p:nvPr>
        </p:nvSpPr>
        <p:spPr>
          <a:xfrm>
            <a:off x="278370" y="1214472"/>
            <a:ext cx="11885514" cy="5803448"/>
          </a:xfrm>
          <a:prstGeom prst="rect">
            <a:avLst/>
          </a:prstGeom>
        </p:spPr>
        <p:txBody>
          <a:bodyPr/>
          <a:lstStyle/>
          <a:p>
            <a:pPr eaLnBrk="1" hangingPunct="1"/>
            <a:r>
              <a:rPr lang="en-US" altLang="en-US" sz="2040" dirty="0"/>
              <a:t>Can be experiments </a:t>
            </a:r>
            <a:r>
              <a:rPr lang="en-US" altLang="en-US" sz="2040" dirty="0">
                <a:solidFill>
                  <a:srgbClr val="FF0000"/>
                </a:solidFill>
              </a:rPr>
              <a:t>over time </a:t>
            </a:r>
            <a:r>
              <a:rPr lang="en-US" altLang="en-US" sz="2040" dirty="0"/>
              <a:t>(otherwise identical time periods, different prices) or </a:t>
            </a:r>
            <a:r>
              <a:rPr lang="en-US" altLang="en-US" sz="2040" dirty="0">
                <a:solidFill>
                  <a:srgbClr val="FF0000"/>
                </a:solidFill>
              </a:rPr>
              <a:t>over space </a:t>
            </a:r>
            <a:r>
              <a:rPr lang="en-US" altLang="en-US" sz="2040" dirty="0"/>
              <a:t>(otherwise identical markets, different prices).</a:t>
            </a:r>
          </a:p>
          <a:p>
            <a:pPr eaLnBrk="1" hangingPunct="1"/>
            <a:r>
              <a:rPr lang="en-US" altLang="en-US" sz="2040" dirty="0"/>
              <a:t>	- Can use staggered rollouts of a price cut and a diff-in-diff design</a:t>
            </a:r>
          </a:p>
          <a:p>
            <a:pPr eaLnBrk="1" hangingPunct="1"/>
            <a:endParaRPr lang="en-US" altLang="en-US" sz="2040" dirty="0"/>
          </a:p>
          <a:p>
            <a:pPr eaLnBrk="1" hangingPunct="1"/>
            <a:endParaRPr lang="en-US" altLang="en-US" sz="2040" dirty="0"/>
          </a:p>
          <a:p>
            <a:pPr eaLnBrk="1" hangingPunct="1"/>
            <a:endParaRPr lang="en-US" altLang="en-US" sz="2040" dirty="0"/>
          </a:p>
          <a:p>
            <a:pPr eaLnBrk="1" hangingPunct="1"/>
            <a:endParaRPr lang="en-US" altLang="en-US" sz="2040" dirty="0"/>
          </a:p>
          <a:p>
            <a:pPr eaLnBrk="1" hangingPunct="1"/>
            <a:endParaRPr lang="en-US" altLang="en-US" sz="2040" dirty="0"/>
          </a:p>
          <a:p>
            <a:pPr eaLnBrk="1" hangingPunct="1"/>
            <a:endParaRPr lang="en-US" altLang="en-US" sz="2040" dirty="0"/>
          </a:p>
          <a:p>
            <a:pPr eaLnBrk="1" hangingPunct="1"/>
            <a:endParaRPr lang="en-US" altLang="en-US" sz="2040" dirty="0"/>
          </a:p>
          <a:p>
            <a:pPr eaLnBrk="1" hangingPunct="1"/>
            <a:endParaRPr lang="en-US" altLang="en-US" sz="2040" dirty="0"/>
          </a:p>
          <a:p>
            <a:pPr eaLnBrk="1" hangingPunct="1"/>
            <a:endParaRPr lang="en-US" altLang="en-US" sz="2040" dirty="0"/>
          </a:p>
          <a:p>
            <a:pPr eaLnBrk="1" hangingPunct="1"/>
            <a:endParaRPr lang="en-US" altLang="en-US" sz="2040" dirty="0"/>
          </a:p>
          <a:p>
            <a:pPr eaLnBrk="1" hangingPunct="1"/>
            <a:endParaRPr lang="en-US" altLang="en-US" sz="2040" dirty="0"/>
          </a:p>
          <a:p>
            <a:pPr eaLnBrk="1" hangingPunct="1"/>
            <a:r>
              <a:rPr lang="en-US" altLang="en-US" sz="2040" dirty="0"/>
              <a:t>Don’t actually need the time periods or markets to be identical, just identical apart from the things that you have data on and control for (e.g., can’t have lots of things moving around).  Can find control groups if some things can’t be controlled for (e.g., time in this example.).</a:t>
            </a:r>
            <a:endParaRPr lang="en-US" altLang="en-US" dirty="0"/>
          </a:p>
        </p:txBody>
      </p:sp>
      <p:graphicFrame>
        <p:nvGraphicFramePr>
          <p:cNvPr id="7" name="Chart 6">
            <a:extLst>
              <a:ext uri="{FF2B5EF4-FFF2-40B4-BE49-F238E27FC236}">
                <a16:creationId xmlns:a16="http://schemas.microsoft.com/office/drawing/2014/main" id="{270BCA9C-708F-44E8-8F57-82E1435638F6}"/>
              </a:ext>
            </a:extLst>
          </p:cNvPr>
          <p:cNvGraphicFramePr>
            <a:graphicFrameLocks/>
          </p:cNvGraphicFramePr>
          <p:nvPr>
            <p:extLst/>
          </p:nvPr>
        </p:nvGraphicFramePr>
        <p:xfrm>
          <a:off x="2856487" y="2210522"/>
          <a:ext cx="6603101" cy="381134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4506224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Quasi-experiments/Natural experiments</a:t>
            </a:r>
          </a:p>
        </p:txBody>
      </p:sp>
      <p:sp>
        <p:nvSpPr>
          <p:cNvPr id="3" name="Text Placeholder 2"/>
          <p:cNvSpPr>
            <a:spLocks noGrp="1"/>
          </p:cNvSpPr>
          <p:nvPr>
            <p:ph type="body" sz="quarter" idx="10"/>
          </p:nvPr>
        </p:nvSpPr>
        <p:spPr>
          <a:xfrm>
            <a:off x="275481" y="1212850"/>
            <a:ext cx="11885514" cy="5642417"/>
          </a:xfrm>
        </p:spPr>
        <p:txBody>
          <a:bodyPr/>
          <a:lstStyle/>
          <a:p>
            <a:endParaRPr lang="en-US" dirty="0"/>
          </a:p>
          <a:p>
            <a:r>
              <a:rPr lang="en-US" sz="2040" dirty="0"/>
              <a:t>Experiments don’t always have to be designed from the top down.  Can use:</a:t>
            </a:r>
          </a:p>
          <a:p>
            <a:endParaRPr lang="en-US" sz="2040" dirty="0"/>
          </a:p>
          <a:p>
            <a:endParaRPr lang="en-US" sz="2040" dirty="0"/>
          </a:p>
          <a:p>
            <a:r>
              <a:rPr lang="en-US" sz="2040" dirty="0"/>
              <a:t>- Changes in internal goals, metrics, budgets</a:t>
            </a:r>
          </a:p>
          <a:p>
            <a:r>
              <a:rPr lang="en-US" sz="2040" dirty="0"/>
              <a:t>- Changes in policy (e.g., who is eligible for what prices)</a:t>
            </a:r>
          </a:p>
          <a:p>
            <a:r>
              <a:rPr lang="en-US" sz="2040" dirty="0"/>
              <a:t>- Changes in production costs</a:t>
            </a:r>
          </a:p>
          <a:p>
            <a:endParaRPr lang="en-US" sz="2040" dirty="0"/>
          </a:p>
          <a:p>
            <a:r>
              <a:rPr lang="en-US" sz="2040" dirty="0"/>
              <a:t>All of these affect prices without (hopefully) being systematically related to demand</a:t>
            </a:r>
          </a:p>
          <a:p>
            <a:endParaRPr lang="en-US" dirty="0"/>
          </a:p>
          <a:p>
            <a:endParaRPr lang="en-US" dirty="0"/>
          </a:p>
          <a:p>
            <a:endParaRPr lang="en-US" dirty="0"/>
          </a:p>
        </p:txBody>
      </p:sp>
    </p:spTree>
    <p:extLst>
      <p:ext uri="{BB962C8B-B14F-4D97-AF65-F5344CB8AC3E}">
        <p14:creationId xmlns:p14="http://schemas.microsoft.com/office/powerpoint/2010/main" val="8755603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defRPr/>
            </a:pPr>
            <a:r>
              <a:rPr lang="en-US" sz="3672" dirty="0"/>
              <a:t>Example: What is causal impact of a sale</a:t>
            </a:r>
          </a:p>
        </p:txBody>
      </p:sp>
      <p:sp>
        <p:nvSpPr>
          <p:cNvPr id="8195" name="Rectangle 3"/>
          <p:cNvSpPr>
            <a:spLocks noGrp="1" noChangeArrowheads="1"/>
          </p:cNvSpPr>
          <p:nvPr>
            <p:ph type="body" sz="quarter" idx="10"/>
          </p:nvPr>
        </p:nvSpPr>
        <p:spPr>
          <a:xfrm>
            <a:off x="275164" y="1406034"/>
            <a:ext cx="11885514" cy="1744388"/>
          </a:xfrm>
          <a:prstGeom prst="rect">
            <a:avLst/>
          </a:prstGeom>
        </p:spPr>
        <p:txBody>
          <a:bodyPr/>
          <a:lstStyle/>
          <a:p>
            <a:pPr eaLnBrk="1" hangingPunct="1"/>
            <a:r>
              <a:rPr lang="en-US" altLang="en-US" sz="2040" dirty="0"/>
              <a:t>Consider the following experimental design regarding effectiveness of sale.  </a:t>
            </a:r>
          </a:p>
          <a:p>
            <a:pPr eaLnBrk="1" hangingPunct="1"/>
            <a:r>
              <a:rPr lang="en-US" altLang="en-US" sz="2040" dirty="0"/>
              <a:t>Assume store neighborhoods are “experimental unit”</a:t>
            </a:r>
          </a:p>
          <a:p>
            <a:pPr eaLnBrk="1" hangingPunct="1"/>
            <a:endParaRPr lang="en-US" altLang="en-US" sz="2040" dirty="0"/>
          </a:p>
          <a:p>
            <a:pPr eaLnBrk="1" hangingPunct="1"/>
            <a:endParaRPr lang="en-US" altLang="en-US" sz="3264" dirty="0"/>
          </a:p>
        </p:txBody>
      </p:sp>
      <mc:AlternateContent xmlns:mc="http://schemas.openxmlformats.org/markup-compatibility/2006" xmlns:a14="http://schemas.microsoft.com/office/drawing/2010/main">
        <mc:Choice Requires="a14">
          <p:sp>
            <p:nvSpPr>
              <p:cNvPr id="2" name="Rectangle 1"/>
              <p:cNvSpPr/>
              <p:nvPr/>
            </p:nvSpPr>
            <p:spPr>
              <a:xfrm>
                <a:off x="3473995" y="2494576"/>
                <a:ext cx="6607735"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36"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1</m:t>
                      </m:r>
                      <m:d>
                        <m:dPr>
                          <m:begChr m:val="{"/>
                          <m:endChr m:val="}"/>
                          <m:ctrlPr>
                            <a:rPr kumimoji="0" lang="en-US" sz="1836"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ctrlPr>
                        </m:dPr>
                        <m:e>
                          <m:r>
                            <a:rPr kumimoji="0" lang="en-US" sz="1836"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𝑡𝑟𝑒𝑎𝑡𝑒𝑑</m:t>
                          </m:r>
                        </m:e>
                      </m:d>
                      <m:r>
                        <a:rPr kumimoji="0" lang="en-US" sz="1836"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=1  →  </m:t>
                      </m:r>
                      <m:r>
                        <m:rPr>
                          <m:nor/>
                        </m:rPr>
                        <a:rPr kumimoji="0" lang="en-US" sz="1836" b="0" i="0"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Receive</m:t>
                      </m:r>
                      <m:r>
                        <m:rPr>
                          <m:nor/>
                        </m:rPr>
                        <a:rPr kumimoji="0" lang="en-US" sz="1836" b="0" i="0"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 </m:t>
                      </m:r>
                      <m:r>
                        <m:rPr>
                          <m:nor/>
                        </m:rPr>
                        <a:rPr kumimoji="0" lang="en-US" sz="1836" b="0" i="0"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flyer</m:t>
                      </m:r>
                      <m:r>
                        <m:rPr>
                          <m:nor/>
                        </m:rPr>
                        <a:rPr kumimoji="0" lang="en-US" sz="1836" b="0" i="0"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 </m:t>
                      </m:r>
                      <m:r>
                        <m:rPr>
                          <m:nor/>
                        </m:rPr>
                        <a:rPr kumimoji="0" lang="en-US" sz="1836" b="0" i="0"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with</m:t>
                      </m:r>
                      <m:r>
                        <m:rPr>
                          <m:nor/>
                        </m:rPr>
                        <a:rPr kumimoji="0" lang="en-US" sz="1836" b="0" i="0"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 </m:t>
                      </m:r>
                      <m:r>
                        <m:rPr>
                          <m:nor/>
                        </m:rPr>
                        <a:rPr kumimoji="0" lang="en-US" sz="1836" b="0" i="0"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information</m:t>
                      </m:r>
                      <m:r>
                        <m:rPr>
                          <m:nor/>
                        </m:rPr>
                        <a:rPr kumimoji="0" lang="en-US" sz="1836" b="0" i="0"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 </m:t>
                      </m:r>
                      <m:r>
                        <m:rPr>
                          <m:nor/>
                        </m:rPr>
                        <a:rPr kumimoji="0" lang="en-US" sz="1836" b="0" i="0"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about</m:t>
                      </m:r>
                      <m:r>
                        <m:rPr>
                          <m:nor/>
                        </m:rPr>
                        <a:rPr kumimoji="0" lang="en-US" sz="1836" b="0" i="0"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 </m:t>
                      </m:r>
                      <m:r>
                        <m:rPr>
                          <m:nor/>
                        </m:rPr>
                        <a:rPr kumimoji="0" lang="en-US" sz="1836" b="0" i="0"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sale</m:t>
                      </m:r>
                    </m:oMath>
                  </m:oMathPara>
                </a14:m>
                <a:endParaRPr kumimoji="0" lang="en-US" sz="1836" b="0" i="0" u="none" strike="noStrike" kern="1200" cap="none" spc="0" normalizeH="0" baseline="0" noProof="0" dirty="0">
                  <a:ln>
                    <a:noFill/>
                  </a:ln>
                  <a:solidFill>
                    <a:srgbClr val="525051"/>
                  </a:solidFill>
                  <a:effectLst/>
                  <a:uLnTx/>
                  <a:uFillTx/>
                  <a:latin typeface="Segoe UI"/>
                  <a:ea typeface="+mn-ea"/>
                  <a:cs typeface="+mn-cs"/>
                </a:endParaRPr>
              </a:p>
            </p:txBody>
          </p:sp>
        </mc:Choice>
        <mc:Fallback xmlns="">
          <p:sp>
            <p:nvSpPr>
              <p:cNvPr id="2" name="Rectangle 1"/>
              <p:cNvSpPr>
                <a:spLocks noRot="1" noChangeAspect="1" noMove="1" noResize="1" noEditPoints="1" noAdjustHandles="1" noChangeArrowheads="1" noChangeShapeType="1" noTextEdit="1"/>
              </p:cNvSpPr>
              <p:nvPr/>
            </p:nvSpPr>
            <p:spPr>
              <a:xfrm>
                <a:off x="3473995" y="2494576"/>
                <a:ext cx="6607735" cy="38230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3473995" y="3059801"/>
                <a:ext cx="4041378" cy="670445"/>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36"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1</m:t>
                      </m:r>
                      <m:d>
                        <m:dPr>
                          <m:begChr m:val="{"/>
                          <m:endChr m:val="}"/>
                          <m:ctrlPr>
                            <a:rPr kumimoji="0" lang="en-US" sz="1836"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ctrlPr>
                        </m:dPr>
                        <m:e>
                          <m:r>
                            <a:rPr kumimoji="0" lang="en-US" sz="1836"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𝑡𝑟𝑒𝑎𝑡𝑒𝑑</m:t>
                          </m:r>
                        </m:e>
                      </m:d>
                      <m:r>
                        <a:rPr kumimoji="0" lang="en-US" sz="1836"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m:t>
                      </m:r>
                      <m:r>
                        <m:rPr>
                          <m:nor/>
                        </m:rPr>
                        <a:rPr kumimoji="0" lang="en-US" sz="1836" b="0" i="0"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0   </m:t>
                      </m:r>
                      <m:r>
                        <a:rPr kumimoji="0" lang="en-US" sz="1836" b="0" i="1"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m:t>
                      </m:r>
                      <m:r>
                        <m:rPr>
                          <m:nor/>
                        </m:rPr>
                        <a:rPr kumimoji="0" lang="en-US" sz="1836" b="0" i="0"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 </m:t>
                      </m:r>
                      <m:r>
                        <m:rPr>
                          <m:nor/>
                        </m:rPr>
                        <a:rPr kumimoji="0" lang="en-US" sz="1836" b="0" i="0"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Receive</m:t>
                      </m:r>
                      <m:r>
                        <m:rPr>
                          <m:nor/>
                        </m:rPr>
                        <a:rPr kumimoji="0" lang="en-US" sz="1836" b="0" i="0"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 </m:t>
                      </m:r>
                      <m:r>
                        <m:rPr>
                          <m:nor/>
                        </m:rPr>
                        <a:rPr kumimoji="0" lang="en-US" sz="1836" b="0" i="0" u="none" strike="noStrike" kern="1200" cap="none" spc="0" normalizeH="0" baseline="0" noProof="0">
                          <a:ln>
                            <a:noFill/>
                          </a:ln>
                          <a:gradFill>
                            <a:gsLst>
                              <a:gs pos="2917">
                                <a:srgbClr val="525051">
                                  <a:lumMod val="65000"/>
                                  <a:lumOff val="35000"/>
                                </a:srgbClr>
                              </a:gs>
                              <a:gs pos="30000">
                                <a:srgbClr val="525051">
                                  <a:lumMod val="65000"/>
                                  <a:lumOff val="35000"/>
                                </a:srgbClr>
                              </a:gs>
                            </a:gsLst>
                            <a:lin ang="5400000" scaled="0"/>
                          </a:gradFill>
                          <a:effectLst/>
                          <a:uLnTx/>
                          <a:uFillTx/>
                          <a:latin typeface="Cambria Math" panose="02040503050406030204" pitchFamily="18" charset="0"/>
                          <a:ea typeface="+mn-ea"/>
                          <a:cs typeface="+mn-cs"/>
                        </a:rPr>
                        <m:t>nothing</m:t>
                      </m:r>
                    </m:oMath>
                  </m:oMathPara>
                </a14:m>
                <a:endParaRPr kumimoji="0" lang="en-US" sz="1836" b="0" i="0" u="none" strike="noStrike" kern="1200" cap="none" spc="0" normalizeH="0" baseline="0" noProof="0" dirty="0">
                  <a:ln>
                    <a:noFill/>
                  </a:ln>
                  <a:solidFill>
                    <a:srgbClr val="52505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525051"/>
                  </a:solidFill>
                  <a:effectLst/>
                  <a:uLnTx/>
                  <a:uFillTx/>
                  <a:latin typeface="Segoe UI"/>
                  <a:ea typeface="+mn-ea"/>
                  <a:cs typeface="+mn-cs"/>
                </a:endParaRPr>
              </a:p>
            </p:txBody>
          </p:sp>
        </mc:Choice>
        <mc:Fallback xmlns="">
          <p:sp>
            <p:nvSpPr>
              <p:cNvPr id="3" name="Rectangle 2"/>
              <p:cNvSpPr>
                <a:spLocks noRot="1" noChangeAspect="1" noMove="1" noResize="1" noEditPoints="1" noAdjustHandles="1" noChangeArrowheads="1" noChangeShapeType="1" noTextEdit="1"/>
              </p:cNvSpPr>
              <p:nvPr/>
            </p:nvSpPr>
            <p:spPr>
              <a:xfrm>
                <a:off x="3473995" y="3059801"/>
                <a:ext cx="4041378" cy="67044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2863623" y="3899824"/>
                <a:ext cx="8125133" cy="626891"/>
              </a:xfrm>
              <a:prstGeom prst="rect">
                <a:avLst/>
              </a:prstGeom>
            </p:spPr>
            <p:txBody>
              <a:bodyPr wrap="none">
                <a:spAutoFit/>
              </a:bodyPr>
              <a:lstStyle/>
              <a:p>
                <a:pPr marL="0" marR="0" lvl="0" indent="0" algn="l" defTabSz="932742" rtl="0" eaLnBrk="1" fontAlgn="auto" latinLnBrk="0" hangingPunct="1">
                  <a:lnSpc>
                    <a:spcPct val="90000"/>
                  </a:lnSpc>
                  <a:spcBef>
                    <a:spcPts val="0"/>
                  </a:spcBef>
                  <a:spcAft>
                    <a:spcPts val="612"/>
                  </a:spcAft>
                  <a:buClrTx/>
                  <a:buSzTx/>
                  <a:buFontTx/>
                  <a:buNone/>
                  <a:tabLst/>
                  <a:defRPr/>
                </a:pPr>
                <a14:m>
                  <m:oMath xmlns:m="http://schemas.openxmlformats.org/officeDocument/2006/math">
                    <m:r>
                      <a:rPr kumimoji="0" lang="en-US" sz="1836" b="0" i="1" u="none" strike="noStrike" kern="1200" cap="none" spc="0" normalizeH="0" baseline="0" noProof="0">
                        <a:ln>
                          <a:noFill/>
                        </a:ln>
                        <a:solidFill>
                          <a:srgbClr val="A1A1A1"/>
                        </a:solidFill>
                        <a:effectLst/>
                        <a:uLnTx/>
                        <a:uFillTx/>
                        <a:latin typeface="Cambria Math" panose="02040503050406030204" pitchFamily="18" charset="0"/>
                        <a:ea typeface="+mn-ea"/>
                        <a:cs typeface="+mn-cs"/>
                      </a:rPr>
                      <m:t>𝑦</m:t>
                    </m:r>
                    <m:r>
                      <a:rPr kumimoji="0" lang="en-US" sz="1836" b="0" i="1" u="none" strike="noStrike" kern="1200" cap="none" spc="0" normalizeH="0" baseline="-25000" noProof="0">
                        <a:ln>
                          <a:noFill/>
                        </a:ln>
                        <a:solidFill>
                          <a:srgbClr val="A1A1A1"/>
                        </a:solidFill>
                        <a:effectLst/>
                        <a:uLnTx/>
                        <a:uFillTx/>
                        <a:latin typeface="Cambria Math" panose="02040503050406030204" pitchFamily="18" charset="0"/>
                        <a:ea typeface="+mn-ea"/>
                        <a:cs typeface="+mn-cs"/>
                      </a:rPr>
                      <m:t>𝑖</m:t>
                    </m:r>
                    <m:r>
                      <a:rPr kumimoji="0" lang="en-US" sz="1836" b="0" i="1" u="none" strike="noStrike" kern="1200" cap="none" spc="0" normalizeH="0" baseline="0" noProof="0">
                        <a:ln>
                          <a:noFill/>
                        </a:ln>
                        <a:solidFill>
                          <a:srgbClr val="A1A1A1"/>
                        </a:solidFill>
                        <a:effectLst/>
                        <a:uLnTx/>
                        <a:uFillTx/>
                        <a:latin typeface="Cambria Math" panose="02040503050406030204" pitchFamily="18" charset="0"/>
                        <a:ea typeface="+mn-ea"/>
                        <a:cs typeface="+mn-cs"/>
                      </a:rPr>
                      <m:t>=</m:t>
                    </m:r>
                    <m:r>
                      <a:rPr kumimoji="0" lang="en-US" sz="1836" b="0" i="1" u="none" strike="noStrike" kern="1200" cap="none" spc="0" normalizeH="0" baseline="0" noProof="0">
                        <a:ln>
                          <a:noFill/>
                        </a:ln>
                        <a:solidFill>
                          <a:srgbClr val="A1A1A1"/>
                        </a:solidFill>
                        <a:effectLst/>
                        <a:uLnTx/>
                        <a:uFillTx/>
                        <a:latin typeface="Cambria Math" panose="02040503050406030204" pitchFamily="18" charset="0"/>
                        <a:ea typeface="+mn-ea"/>
                        <a:cs typeface="+mn-cs"/>
                      </a:rPr>
                      <m:t>𝛼</m:t>
                    </m:r>
                    <m:r>
                      <a:rPr kumimoji="0" lang="en-US" sz="1836" b="0" i="1" u="none" strike="noStrike" kern="1200" cap="none" spc="0" normalizeH="0" baseline="0" noProof="0">
                        <a:ln>
                          <a:noFill/>
                        </a:ln>
                        <a:solidFill>
                          <a:srgbClr val="A1A1A1"/>
                        </a:solidFill>
                        <a:effectLst/>
                        <a:uLnTx/>
                        <a:uFillTx/>
                        <a:latin typeface="Cambria Math" panose="02040503050406030204" pitchFamily="18" charset="0"/>
                        <a:ea typeface="+mn-ea"/>
                        <a:cs typeface="+mn-cs"/>
                      </a:rPr>
                      <m:t>+1</m:t>
                    </m:r>
                    <m:d>
                      <m:dPr>
                        <m:begChr m:val="{"/>
                        <m:endChr m:val="}"/>
                        <m:ctrlPr>
                          <a:rPr kumimoji="0" lang="en-US" sz="1836" b="0" i="1" u="none" strike="noStrike" kern="1200" cap="none" spc="0" normalizeH="0" baseline="0" noProof="0">
                            <a:ln>
                              <a:noFill/>
                            </a:ln>
                            <a:solidFill>
                              <a:srgbClr val="A1A1A1"/>
                            </a:solidFill>
                            <a:effectLst/>
                            <a:uLnTx/>
                            <a:uFillTx/>
                            <a:latin typeface="Cambria Math" panose="02040503050406030204" pitchFamily="18" charset="0"/>
                            <a:ea typeface="+mn-ea"/>
                            <a:cs typeface="+mn-cs"/>
                          </a:rPr>
                        </m:ctrlPr>
                      </m:dPr>
                      <m:e>
                        <m:r>
                          <a:rPr kumimoji="0" lang="en-US" sz="1836" b="0" i="1" u="none" strike="noStrike" kern="1200" cap="none" spc="0" normalizeH="0" baseline="0" noProof="0">
                            <a:ln>
                              <a:noFill/>
                            </a:ln>
                            <a:solidFill>
                              <a:srgbClr val="A1A1A1"/>
                            </a:solidFill>
                            <a:effectLst/>
                            <a:uLnTx/>
                            <a:uFillTx/>
                            <a:latin typeface="Cambria Math" panose="02040503050406030204" pitchFamily="18" charset="0"/>
                            <a:ea typeface="+mn-ea"/>
                            <a:cs typeface="+mn-cs"/>
                          </a:rPr>
                          <m:t>𝑡𝑟𝑒𝑎𝑡𝑒𝑑</m:t>
                        </m:r>
                        <m:r>
                          <a:rPr kumimoji="0" lang="en-US" sz="1836" b="0" i="1" u="none" strike="noStrike" kern="1200" cap="none" spc="0" normalizeH="0" baseline="-25000" noProof="0">
                            <a:ln>
                              <a:noFill/>
                            </a:ln>
                            <a:solidFill>
                              <a:srgbClr val="A1A1A1"/>
                            </a:solidFill>
                            <a:effectLst/>
                            <a:uLnTx/>
                            <a:uFillTx/>
                            <a:latin typeface="Cambria Math" panose="02040503050406030204" pitchFamily="18" charset="0"/>
                            <a:ea typeface="+mn-ea"/>
                            <a:cs typeface="+mn-cs"/>
                          </a:rPr>
                          <m:t>𝑖</m:t>
                        </m:r>
                      </m:e>
                    </m:d>
                    <m:r>
                      <a:rPr kumimoji="0" lang="en-US" sz="1836" b="0" i="1" u="none" strike="noStrike" kern="1200" cap="none" spc="0" normalizeH="0" baseline="0" noProof="0">
                        <a:ln>
                          <a:noFill/>
                        </a:ln>
                        <a:solidFill>
                          <a:srgbClr val="A1A1A1"/>
                        </a:solidFill>
                        <a:effectLst/>
                        <a:uLnTx/>
                        <a:uFillTx/>
                        <a:latin typeface="Cambria Math" panose="02040503050406030204" pitchFamily="18" charset="0"/>
                        <a:ea typeface="+mn-ea"/>
                        <a:cs typeface="+mn-cs"/>
                      </a:rPr>
                      <m:t>𝛽</m:t>
                    </m:r>
                    <m:r>
                      <a:rPr kumimoji="0" lang="en-US" sz="1836" b="0" i="1" u="none" strike="noStrike" kern="1200" cap="none" spc="0" normalizeH="0" baseline="0" noProof="0">
                        <a:ln>
                          <a:noFill/>
                        </a:ln>
                        <a:solidFill>
                          <a:srgbClr val="A1A1A1"/>
                        </a:solidFill>
                        <a:effectLst/>
                        <a:uLnTx/>
                        <a:uFillTx/>
                        <a:latin typeface="Cambria Math" panose="02040503050406030204" pitchFamily="18" charset="0"/>
                        <a:ea typeface="+mn-ea"/>
                        <a:cs typeface="+mn-cs"/>
                      </a:rPr>
                      <m:t>+</m:t>
                    </m:r>
                    <m:r>
                      <a:rPr kumimoji="0" lang="en-US" sz="1836" b="0" i="1" u="none" strike="noStrike" kern="1200" cap="none" spc="0" normalizeH="0" baseline="0" noProof="0">
                        <a:ln>
                          <a:noFill/>
                        </a:ln>
                        <a:solidFill>
                          <a:srgbClr val="A1A1A1"/>
                        </a:solidFill>
                        <a:effectLst/>
                        <a:uLnTx/>
                        <a:uFillTx/>
                        <a:latin typeface="Cambria Math" panose="02040503050406030204" pitchFamily="18" charset="0"/>
                        <a:ea typeface="+mn-ea"/>
                        <a:cs typeface="+mn-cs"/>
                      </a:rPr>
                      <m:t>𝜖</m:t>
                    </m:r>
                    <m:r>
                      <a:rPr kumimoji="0" lang="en-US" sz="1836" b="0" i="1" u="none" strike="noStrike" kern="1200" cap="none" spc="0" normalizeH="0" baseline="-25000" noProof="0">
                        <a:ln>
                          <a:noFill/>
                        </a:ln>
                        <a:solidFill>
                          <a:srgbClr val="A1A1A1"/>
                        </a:solidFill>
                        <a:effectLst/>
                        <a:uLnTx/>
                        <a:uFillTx/>
                        <a:latin typeface="Cambria Math" panose="02040503050406030204" pitchFamily="18" charset="0"/>
                        <a:ea typeface="+mn-ea"/>
                        <a:cs typeface="+mn-cs"/>
                      </a:rPr>
                      <m:t>𝑖</m:t>
                    </m:r>
                    <m:r>
                      <a:rPr kumimoji="0" lang="en-US" sz="1836" b="0" i="1" u="none" strike="noStrike" kern="1200" cap="none" spc="0" normalizeH="0" baseline="0" noProof="0">
                        <a:ln>
                          <a:noFill/>
                        </a:ln>
                        <a:solidFill>
                          <a:srgbClr val="A1A1A1"/>
                        </a:solidFill>
                        <a:effectLst/>
                        <a:uLnTx/>
                        <a:uFillTx/>
                        <a:latin typeface="Cambria Math" panose="02040503050406030204" pitchFamily="18" charset="0"/>
                        <a:ea typeface="+mn-ea"/>
                        <a:cs typeface="+mn-cs"/>
                      </a:rPr>
                      <m:t>, </m:t>
                    </m:r>
                    <m:r>
                      <m:rPr>
                        <m:nor/>
                      </m:rPr>
                      <a:rPr kumimoji="0" lang="en-US" sz="1836" b="0" i="0" u="none" strike="noStrike" kern="1200" cap="none" spc="0" normalizeH="0" baseline="0" noProof="0">
                        <a:ln>
                          <a:noFill/>
                        </a:ln>
                        <a:solidFill>
                          <a:srgbClr val="A1A1A1"/>
                        </a:solidFill>
                        <a:effectLst/>
                        <a:uLnTx/>
                        <a:uFillTx/>
                        <a:latin typeface="Cambria Math" panose="02040503050406030204" pitchFamily="18" charset="0"/>
                        <a:ea typeface="+mn-ea"/>
                        <a:cs typeface="+mn-cs"/>
                      </a:rPr>
                      <m:t>where</m:t>
                    </m:r>
                    <m:r>
                      <a:rPr kumimoji="0" lang="en-US" sz="1836" b="0" i="1" u="none" strike="noStrike" kern="1200" cap="none" spc="0" normalizeH="0" baseline="0" noProof="0">
                        <a:ln>
                          <a:noFill/>
                        </a:ln>
                        <a:solidFill>
                          <a:srgbClr val="A1A1A1"/>
                        </a:solidFill>
                        <a:effectLst/>
                        <a:uLnTx/>
                        <a:uFillTx/>
                        <a:latin typeface="Cambria Math" panose="02040503050406030204" pitchFamily="18" charset="0"/>
                        <a:ea typeface="+mn-ea"/>
                        <a:cs typeface="+mn-cs"/>
                      </a:rPr>
                      <m:t> </m:t>
                    </m:r>
                    <m:acc>
                      <m:accPr>
                        <m:chr m:val="̂"/>
                        <m:ctrlPr>
                          <a:rPr kumimoji="0" lang="en-US" sz="1836" b="0" i="1" u="none" strike="noStrike" kern="1200" cap="none" spc="0" normalizeH="0" baseline="0" noProof="0">
                            <a:ln>
                              <a:noFill/>
                            </a:ln>
                            <a:solidFill>
                              <a:srgbClr val="A1A1A1"/>
                            </a:solidFill>
                            <a:effectLst/>
                            <a:uLnTx/>
                            <a:uFillTx/>
                            <a:latin typeface="Cambria Math" panose="02040503050406030204" pitchFamily="18" charset="0"/>
                            <a:ea typeface="+mn-ea"/>
                            <a:cs typeface="+mn-cs"/>
                          </a:rPr>
                        </m:ctrlPr>
                      </m:accPr>
                      <m:e>
                        <m:r>
                          <a:rPr kumimoji="0" lang="en-US" sz="1836" b="0" i="1" u="none" strike="noStrike" kern="1200" cap="none" spc="0" normalizeH="0" baseline="0" noProof="0">
                            <a:ln>
                              <a:noFill/>
                            </a:ln>
                            <a:solidFill>
                              <a:srgbClr val="A1A1A1"/>
                            </a:solidFill>
                            <a:effectLst/>
                            <a:uLnTx/>
                            <a:uFillTx/>
                            <a:latin typeface="Cambria Math" panose="02040503050406030204" pitchFamily="18" charset="0"/>
                            <a:ea typeface="+mn-ea"/>
                            <a:cs typeface="+mn-cs"/>
                          </a:rPr>
                          <m:t>𝛽</m:t>
                        </m:r>
                      </m:e>
                    </m:acc>
                    <m:r>
                      <a:rPr kumimoji="0" lang="en-US" sz="1836" b="0" i="1" u="none" strike="noStrike" kern="1200" cap="none" spc="0" normalizeH="0" baseline="0" noProof="0">
                        <a:ln>
                          <a:noFill/>
                        </a:ln>
                        <a:solidFill>
                          <a:srgbClr val="A1A1A1"/>
                        </a:solidFill>
                        <a:effectLst/>
                        <a:uLnTx/>
                        <a:uFillTx/>
                        <a:latin typeface="Cambria Math" panose="02040503050406030204" pitchFamily="18" charset="0"/>
                        <a:ea typeface="+mn-ea"/>
                        <a:cs typeface="+mn-cs"/>
                      </a:rPr>
                      <m:t> </m:t>
                    </m:r>
                    <m:r>
                      <m:rPr>
                        <m:nor/>
                      </m:rPr>
                      <a:rPr kumimoji="0" lang="en-US" sz="1836" b="0" i="0" u="none" strike="noStrike" kern="1200" cap="none" spc="0" normalizeH="0" baseline="0" noProof="0">
                        <a:ln>
                          <a:noFill/>
                        </a:ln>
                        <a:solidFill>
                          <a:srgbClr val="A1A1A1"/>
                        </a:solidFill>
                        <a:effectLst/>
                        <a:uLnTx/>
                        <a:uFillTx/>
                        <a:latin typeface="Cambria Math" panose="02040503050406030204" pitchFamily="18" charset="0"/>
                        <a:ea typeface="+mn-ea"/>
                        <a:cs typeface="+mn-cs"/>
                      </a:rPr>
                      <m:t>is</m:t>
                    </m:r>
                    <m:r>
                      <m:rPr>
                        <m:nor/>
                      </m:rPr>
                      <a:rPr kumimoji="0" lang="en-US" sz="1836" b="0" i="0" u="none" strike="noStrike" kern="1200" cap="none" spc="0" normalizeH="0" baseline="0" noProof="0">
                        <a:ln>
                          <a:noFill/>
                        </a:ln>
                        <a:solidFill>
                          <a:srgbClr val="A1A1A1"/>
                        </a:solidFill>
                        <a:effectLst/>
                        <a:uLnTx/>
                        <a:uFillTx/>
                        <a:latin typeface="Cambria Math" panose="02040503050406030204" pitchFamily="18" charset="0"/>
                        <a:ea typeface="+mn-ea"/>
                        <a:cs typeface="+mn-cs"/>
                      </a:rPr>
                      <m:t> </m:t>
                    </m:r>
                    <m:r>
                      <m:rPr>
                        <m:nor/>
                      </m:rPr>
                      <a:rPr kumimoji="0" lang="en-US" sz="1836" b="0" i="0" u="none" strike="noStrike" kern="1200" cap="none" spc="0" normalizeH="0" baseline="0" noProof="0">
                        <a:ln>
                          <a:noFill/>
                        </a:ln>
                        <a:solidFill>
                          <a:srgbClr val="A1A1A1"/>
                        </a:solidFill>
                        <a:effectLst/>
                        <a:uLnTx/>
                        <a:uFillTx/>
                        <a:latin typeface="Cambria Math" panose="02040503050406030204" pitchFamily="18" charset="0"/>
                        <a:ea typeface="+mn-ea"/>
                        <a:cs typeface="+mn-cs"/>
                      </a:rPr>
                      <m:t>causal</m:t>
                    </m:r>
                    <m:r>
                      <m:rPr>
                        <m:nor/>
                      </m:rPr>
                      <a:rPr kumimoji="0" lang="en-US" sz="1836" b="0" i="0" u="none" strike="noStrike" kern="1200" cap="none" spc="0" normalizeH="0" baseline="0" noProof="0">
                        <a:ln>
                          <a:noFill/>
                        </a:ln>
                        <a:solidFill>
                          <a:srgbClr val="A1A1A1"/>
                        </a:solidFill>
                        <a:effectLst/>
                        <a:uLnTx/>
                        <a:uFillTx/>
                        <a:latin typeface="Cambria Math" panose="02040503050406030204" pitchFamily="18" charset="0"/>
                        <a:ea typeface="+mn-ea"/>
                        <a:cs typeface="+mn-cs"/>
                      </a:rPr>
                      <m:t> </m:t>
                    </m:r>
                    <m:r>
                      <m:rPr>
                        <m:nor/>
                      </m:rPr>
                      <a:rPr kumimoji="0" lang="en-US" sz="1836" b="0" i="0" u="none" strike="noStrike" kern="1200" cap="none" spc="0" normalizeH="0" baseline="0" noProof="0">
                        <a:ln>
                          <a:noFill/>
                        </a:ln>
                        <a:solidFill>
                          <a:srgbClr val="A1A1A1"/>
                        </a:solidFill>
                        <a:effectLst/>
                        <a:uLnTx/>
                        <a:uFillTx/>
                        <a:latin typeface="Cambria Math" panose="02040503050406030204" pitchFamily="18" charset="0"/>
                        <a:ea typeface="+mn-ea"/>
                        <a:cs typeface="+mn-cs"/>
                      </a:rPr>
                      <m:t>treatment</m:t>
                    </m:r>
                    <m:r>
                      <m:rPr>
                        <m:nor/>
                      </m:rPr>
                      <a:rPr kumimoji="0" lang="en-US" sz="1836" b="0" i="0" u="none" strike="noStrike" kern="1200" cap="none" spc="0" normalizeH="0" baseline="0" noProof="0">
                        <a:ln>
                          <a:noFill/>
                        </a:ln>
                        <a:solidFill>
                          <a:srgbClr val="A1A1A1"/>
                        </a:solidFill>
                        <a:effectLst/>
                        <a:uLnTx/>
                        <a:uFillTx/>
                        <a:latin typeface="Cambria Math" panose="02040503050406030204" pitchFamily="18" charset="0"/>
                        <a:ea typeface="+mn-ea"/>
                        <a:cs typeface="+mn-cs"/>
                      </a:rPr>
                      <m:t> </m:t>
                    </m:r>
                    <m:r>
                      <m:rPr>
                        <m:nor/>
                      </m:rPr>
                      <a:rPr kumimoji="0" lang="en-US" sz="1836" b="0" i="0" u="none" strike="noStrike" kern="1200" cap="none" spc="0" normalizeH="0" baseline="0" noProof="0">
                        <a:ln>
                          <a:noFill/>
                        </a:ln>
                        <a:solidFill>
                          <a:srgbClr val="A1A1A1"/>
                        </a:solidFill>
                        <a:effectLst/>
                        <a:uLnTx/>
                        <a:uFillTx/>
                        <a:latin typeface="Cambria Math" panose="02040503050406030204" pitchFamily="18" charset="0"/>
                        <a:ea typeface="+mn-ea"/>
                        <a:cs typeface="+mn-cs"/>
                      </a:rPr>
                      <m:t>effect</m:t>
                    </m:r>
                    <m:r>
                      <m:rPr>
                        <m:nor/>
                      </m:rPr>
                      <a:rPr kumimoji="0" lang="en-US" sz="1836" b="0" i="0" u="none" strike="noStrike" kern="1200" cap="none" spc="0" normalizeH="0" baseline="0" noProof="0">
                        <a:ln>
                          <a:noFill/>
                        </a:ln>
                        <a:solidFill>
                          <a:srgbClr val="A1A1A1"/>
                        </a:solidFill>
                        <a:effectLst/>
                        <a:uLnTx/>
                        <a:uFillTx/>
                        <a:latin typeface="Cambria Math" panose="02040503050406030204" pitchFamily="18" charset="0"/>
                        <a:ea typeface="+mn-ea"/>
                        <a:cs typeface="+mn-cs"/>
                      </a:rPr>
                      <m:t> </m:t>
                    </m:r>
                    <m:r>
                      <m:rPr>
                        <m:nor/>
                      </m:rPr>
                      <a:rPr kumimoji="0" lang="en-US" sz="1836" b="0" i="0" u="none" strike="noStrike" kern="1200" cap="none" spc="0" normalizeH="0" baseline="0" noProof="0">
                        <a:ln>
                          <a:noFill/>
                        </a:ln>
                        <a:solidFill>
                          <a:srgbClr val="A1A1A1"/>
                        </a:solidFill>
                        <a:effectLst/>
                        <a:uLnTx/>
                        <a:uFillTx/>
                        <a:latin typeface="Cambria Math" panose="02040503050406030204" pitchFamily="18" charset="0"/>
                        <a:ea typeface="+mn-ea"/>
                        <a:cs typeface="+mn-cs"/>
                      </a:rPr>
                      <m:t>but</m:t>
                    </m:r>
                    <m:r>
                      <m:rPr>
                        <m:nor/>
                      </m:rPr>
                      <a:rPr kumimoji="0" lang="en-US" sz="1836" b="0" i="0" u="none" strike="noStrike" kern="1200" cap="none" spc="0" normalizeH="0" baseline="0" noProof="0">
                        <a:ln>
                          <a:noFill/>
                        </a:ln>
                        <a:solidFill>
                          <a:srgbClr val="A1A1A1"/>
                        </a:solidFill>
                        <a:effectLst/>
                        <a:uLnTx/>
                        <a:uFillTx/>
                        <a:latin typeface="Cambria Math" panose="02040503050406030204" pitchFamily="18" charset="0"/>
                        <a:ea typeface="+mn-ea"/>
                        <a:cs typeface="+mn-cs"/>
                      </a:rPr>
                      <m:t> </m:t>
                    </m:r>
                    <m:r>
                      <m:rPr>
                        <m:nor/>
                      </m:rPr>
                      <a:rPr kumimoji="0" lang="en-US" sz="1836" b="0" i="0" u="none" strike="noStrike" kern="1200" cap="none" spc="0" normalizeH="0" baseline="0" noProof="0">
                        <a:ln>
                          <a:noFill/>
                        </a:ln>
                        <a:solidFill>
                          <a:srgbClr val="A1A1A1"/>
                        </a:solidFill>
                        <a:effectLst/>
                        <a:uLnTx/>
                        <a:uFillTx/>
                        <a:latin typeface="Cambria Math" panose="02040503050406030204" pitchFamily="18" charset="0"/>
                        <a:ea typeface="+mn-ea"/>
                        <a:cs typeface="+mn-cs"/>
                      </a:rPr>
                      <m:t>what</m:t>
                    </m:r>
                    <m:r>
                      <m:rPr>
                        <m:nor/>
                      </m:rPr>
                      <a:rPr kumimoji="0" lang="en-US" sz="1836" b="0" i="0" u="none" strike="noStrike" kern="1200" cap="none" spc="0" normalizeH="0" baseline="0" noProof="0">
                        <a:ln>
                          <a:noFill/>
                        </a:ln>
                        <a:solidFill>
                          <a:srgbClr val="A1A1A1"/>
                        </a:solidFill>
                        <a:effectLst/>
                        <a:uLnTx/>
                        <a:uFillTx/>
                        <a:latin typeface="Cambria Math" panose="02040503050406030204" pitchFamily="18" charset="0"/>
                        <a:ea typeface="+mn-ea"/>
                        <a:cs typeface="+mn-cs"/>
                      </a:rPr>
                      <m:t> </m:t>
                    </m:r>
                    <m:r>
                      <m:rPr>
                        <m:nor/>
                      </m:rPr>
                      <a:rPr kumimoji="0" lang="en-US" sz="1836" b="0" i="0" u="none" strike="noStrike" kern="1200" cap="none" spc="0" normalizeH="0" baseline="0" noProof="0">
                        <a:ln>
                          <a:noFill/>
                        </a:ln>
                        <a:solidFill>
                          <a:srgbClr val="A1A1A1"/>
                        </a:solidFill>
                        <a:effectLst/>
                        <a:uLnTx/>
                        <a:uFillTx/>
                        <a:latin typeface="Cambria Math" panose="02040503050406030204" pitchFamily="18" charset="0"/>
                        <a:ea typeface="+mn-ea"/>
                        <a:cs typeface="+mn-cs"/>
                      </a:rPr>
                      <m:t>is</m:t>
                    </m:r>
                    <m:r>
                      <m:rPr>
                        <m:nor/>
                      </m:rPr>
                      <a:rPr kumimoji="0" lang="en-US" sz="1836" b="0" i="0" u="none" strike="noStrike" kern="1200" cap="none" spc="0" normalizeH="0" baseline="0" noProof="0">
                        <a:ln>
                          <a:noFill/>
                        </a:ln>
                        <a:solidFill>
                          <a:srgbClr val="A1A1A1"/>
                        </a:solidFill>
                        <a:effectLst/>
                        <a:uLnTx/>
                        <a:uFillTx/>
                        <a:latin typeface="Cambria Math" panose="02040503050406030204" pitchFamily="18" charset="0"/>
                        <a:ea typeface="+mn-ea"/>
                        <a:cs typeface="+mn-cs"/>
                      </a:rPr>
                      <m:t> </m:t>
                    </m:r>
                    <m:r>
                      <m:rPr>
                        <m:nor/>
                      </m:rPr>
                      <a:rPr kumimoji="0" lang="en-US" sz="1836" b="0" i="0" u="none" strike="noStrike" kern="1200" cap="none" spc="0" normalizeH="0" baseline="0" noProof="0">
                        <a:ln>
                          <a:noFill/>
                        </a:ln>
                        <a:solidFill>
                          <a:srgbClr val="A1A1A1"/>
                        </a:solidFill>
                        <a:effectLst/>
                        <a:uLnTx/>
                        <a:uFillTx/>
                        <a:latin typeface="Cambria Math" panose="02040503050406030204" pitchFamily="18" charset="0"/>
                        <a:ea typeface="+mn-ea"/>
                        <a:cs typeface="+mn-cs"/>
                      </a:rPr>
                      <m:t>it</m:t>
                    </m:r>
                    <m:r>
                      <m:rPr>
                        <m:nor/>
                      </m:rPr>
                      <a:rPr kumimoji="0" lang="en-US" sz="1836" b="0" i="0" u="none" strike="noStrike" kern="1200" cap="none" spc="0" normalizeH="0" baseline="0" noProof="0">
                        <a:ln>
                          <a:noFill/>
                        </a:ln>
                        <a:solidFill>
                          <a:srgbClr val="A1A1A1"/>
                        </a:solidFill>
                        <a:effectLst/>
                        <a:uLnTx/>
                        <a:uFillTx/>
                        <a:latin typeface="Cambria Math" panose="02040503050406030204" pitchFamily="18" charset="0"/>
                        <a:ea typeface="+mn-ea"/>
                        <a:cs typeface="+mn-cs"/>
                      </a:rPr>
                      <m:t>?</m:t>
                    </m:r>
                  </m:oMath>
                </a14:m>
                <a:r>
                  <a:rPr kumimoji="0" lang="en-US" sz="1836" b="0" i="0" u="none" strike="noStrike" kern="1200" cap="none" spc="0" normalizeH="0" baseline="0" noProof="0" dirty="0">
                    <a:ln>
                      <a:noFill/>
                    </a:ln>
                    <a:solidFill>
                      <a:srgbClr val="A1A1A1"/>
                    </a:solidFill>
                    <a:effectLst/>
                    <a:uLnTx/>
                    <a:uFillTx/>
                    <a:latin typeface="Segoe UI"/>
                    <a:ea typeface="+mn-ea"/>
                    <a:cs typeface="+mn-cs"/>
                  </a:rPr>
                  <a:t>  </a:t>
                </a:r>
                <a:br>
                  <a:rPr kumimoji="0" lang="en-US" sz="1836" b="0" i="0" u="none" strike="noStrike" kern="1200" cap="none" spc="0" normalizeH="0" baseline="0" noProof="0" dirty="0">
                    <a:ln>
                      <a:noFill/>
                    </a:ln>
                    <a:solidFill>
                      <a:srgbClr val="A1A1A1"/>
                    </a:solidFill>
                    <a:effectLst/>
                    <a:uLnTx/>
                    <a:uFillTx/>
                    <a:latin typeface="Segoe UI"/>
                    <a:ea typeface="+mn-ea"/>
                    <a:cs typeface="+mn-cs"/>
                  </a:rPr>
                </a:br>
                <a:endParaRPr kumimoji="0" lang="en-US" sz="1836" b="0" i="0" u="none" strike="noStrike" kern="1200" cap="none" spc="0" normalizeH="0" baseline="0" noProof="0" dirty="0">
                  <a:ln>
                    <a:noFill/>
                  </a:ln>
                  <a:solidFill>
                    <a:srgbClr val="A1A1A1"/>
                  </a:solidFill>
                  <a:effectLst/>
                  <a:uLnTx/>
                  <a:uFillTx/>
                  <a:latin typeface="Segoe UI"/>
                  <a:ea typeface="+mn-ea"/>
                  <a:cs typeface="+mn-cs"/>
                </a:endParaRPr>
              </a:p>
            </p:txBody>
          </p:sp>
        </mc:Choice>
        <mc:Fallback xmlns="">
          <p:sp>
            <p:nvSpPr>
              <p:cNvPr id="4" name="Rectangle 3"/>
              <p:cNvSpPr>
                <a:spLocks noRot="1" noChangeAspect="1" noMove="1" noResize="1" noEditPoints="1" noAdjustHandles="1" noChangeArrowheads="1" noChangeShapeType="1" noTextEdit="1"/>
              </p:cNvSpPr>
              <p:nvPr/>
            </p:nvSpPr>
            <p:spPr>
              <a:xfrm>
                <a:off x="2863623" y="3899824"/>
                <a:ext cx="8125133" cy="626891"/>
              </a:xfrm>
              <a:prstGeom prst="rect">
                <a:avLst/>
              </a:prstGeom>
              <a:blipFill>
                <a:blip r:embed="rId5"/>
                <a:stretch>
                  <a:fillRect t="-7767"/>
                </a:stretch>
              </a:blipFill>
            </p:spPr>
            <p:txBody>
              <a:bodyPr/>
              <a:lstStyle/>
              <a:p>
                <a:r>
                  <a:rPr lang="en-US">
                    <a:noFill/>
                  </a:rPr>
                  <a:t> </a:t>
                </a:r>
              </a:p>
            </p:txBody>
          </p:sp>
        </mc:Fallback>
      </mc:AlternateContent>
      <p:sp>
        <p:nvSpPr>
          <p:cNvPr id="7" name="Rectangle 3"/>
          <p:cNvSpPr txBox="1">
            <a:spLocks noChangeArrowheads="1"/>
          </p:cNvSpPr>
          <p:nvPr/>
        </p:nvSpPr>
        <p:spPr>
          <a:xfrm>
            <a:off x="275164" y="4838181"/>
            <a:ext cx="11885514" cy="1392229"/>
          </a:xfrm>
          <a:prstGeom prst="rect">
            <a:avLst/>
          </a:prstGeom>
        </p:spPr>
        <p:txBody>
          <a:bodyPr vert="horz" wrap="square" lIns="149217" tIns="93260" rIns="149217" bIns="9326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1"/>
                    </a:gs>
                    <a:gs pos="99000">
                      <a:schemeClr val="tx1"/>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altLang="en-US" sz="2040" b="0" i="0" u="none" strike="noStrike" kern="1200" cap="none" spc="0" normalizeH="0" baseline="0" noProof="0" dirty="0">
                <a:ln>
                  <a:noFill/>
                </a:ln>
                <a:gradFill>
                  <a:gsLst>
                    <a:gs pos="1250">
                      <a:srgbClr val="525051"/>
                    </a:gs>
                    <a:gs pos="99000">
                      <a:srgbClr val="525051"/>
                    </a:gs>
                  </a:gsLst>
                  <a:lin ang="5400000" scaled="0"/>
                </a:gradFill>
                <a:effectLst/>
                <a:uLnTx/>
                <a:uFillTx/>
                <a:latin typeface="Segoe UI Light"/>
                <a:ea typeface="+mn-ea"/>
                <a:cs typeface="+mn-cs"/>
              </a:rPr>
              <a:t>Claim: This is a joint effect of advertising and price and therefore less informative.</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altLang="en-US" sz="2040" b="0" i="0" u="none" strike="noStrike" kern="1200" cap="none" spc="0" normalizeH="0" baseline="0" noProof="0" dirty="0">
              <a:ln>
                <a:noFill/>
              </a:ln>
              <a:gradFill>
                <a:gsLst>
                  <a:gs pos="1250">
                    <a:srgbClr val="525051"/>
                  </a:gs>
                  <a:gs pos="99000">
                    <a:srgbClr val="525051"/>
                  </a:gs>
                </a:gsLst>
                <a:lin ang="5400000" scaled="0"/>
              </a:gradFill>
              <a:effectLst/>
              <a:uLnTx/>
              <a:uFillTx/>
              <a:latin typeface="Segoe UI Light"/>
              <a:ea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altLang="en-US" sz="3264" b="0" i="0" u="none" strike="noStrike" kern="1200" cap="none" spc="0" normalizeH="0" baseline="0" noProof="0" dirty="0">
              <a:ln>
                <a:noFill/>
              </a:ln>
              <a:gradFill>
                <a:gsLst>
                  <a:gs pos="1250">
                    <a:srgbClr val="525051"/>
                  </a:gs>
                  <a:gs pos="99000">
                    <a:srgbClr val="525051"/>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63964760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48" dirty="0"/>
              <a:t>historical data is very useful but the insights from correlations in it can be random and even misleading.</a:t>
            </a:r>
          </a:p>
        </p:txBody>
      </p:sp>
      <p:sp>
        <p:nvSpPr>
          <p:cNvPr id="5" name="Content Placeholder 4"/>
          <p:cNvSpPr>
            <a:spLocks noGrp="1"/>
          </p:cNvSpPr>
          <p:nvPr>
            <p:ph sz="quarter" idx="10"/>
          </p:nvPr>
        </p:nvSpPr>
        <p:spPr>
          <a:xfrm>
            <a:off x="274638" y="1214438"/>
            <a:ext cx="11887200" cy="738664"/>
          </a:xfrm>
        </p:spPr>
        <p:txBody>
          <a:bodyPr/>
          <a:lstStyle/>
          <a:p>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 y="1212849"/>
            <a:ext cx="12434711" cy="5781675"/>
          </a:xfrm>
          <a:prstGeom prst="rect">
            <a:avLst/>
          </a:prstGeom>
        </p:spPr>
      </p:pic>
    </p:spTree>
    <p:extLst>
      <p:ext uri="{BB962C8B-B14F-4D97-AF65-F5344CB8AC3E}">
        <p14:creationId xmlns:p14="http://schemas.microsoft.com/office/powerpoint/2010/main" val="215459573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3C65-118B-47EB-B9D9-9A1ADA27492E}"/>
              </a:ext>
            </a:extLst>
          </p:cNvPr>
          <p:cNvSpPr>
            <a:spLocks noGrp="1"/>
          </p:cNvSpPr>
          <p:nvPr>
            <p:ph type="title"/>
          </p:nvPr>
        </p:nvSpPr>
        <p:spPr/>
        <p:txBody>
          <a:bodyPr/>
          <a:lstStyle/>
          <a:p>
            <a:pPr algn="ctr"/>
            <a:r>
              <a:rPr lang="en-US" dirty="0"/>
              <a:t>Parametric versus non-parametric</a:t>
            </a:r>
          </a:p>
        </p:txBody>
      </p:sp>
      <p:sp>
        <p:nvSpPr>
          <p:cNvPr id="3" name="Text Placeholder 2">
            <a:extLst>
              <a:ext uri="{FF2B5EF4-FFF2-40B4-BE49-F238E27FC236}">
                <a16:creationId xmlns:a16="http://schemas.microsoft.com/office/drawing/2014/main" id="{C2A97A87-0677-4581-A566-06408592DE05}"/>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9984010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Parametric vs. non-parametric regression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5724644"/>
              </a:xfrm>
            </p:spPr>
            <p:txBody>
              <a:bodyPr/>
              <a:lstStyle/>
              <a:p>
                <a:endParaRPr lang="en-US" sz="2000" dirty="0">
                  <a:solidFill>
                    <a:schemeClr val="tx1"/>
                  </a:solidFill>
                  <a:latin typeface="+mn-lt"/>
                </a:endParaRPr>
              </a:p>
              <a:p>
                <a:endParaRPr lang="en-US" sz="3600" dirty="0">
                  <a:solidFill>
                    <a:schemeClr val="tx2"/>
                  </a:solidFill>
                </a:endParaRPr>
              </a:p>
              <a:p>
                <a:pPr/>
                <a14:m>
                  <m:oMathPara xmlns:m="http://schemas.openxmlformats.org/officeDocument/2006/math">
                    <m:oMathParaPr>
                      <m:jc m:val="left"/>
                    </m:oMathParaPr>
                    <m:oMath xmlns:m="http://schemas.openxmlformats.org/officeDocument/2006/math">
                      <m:r>
                        <a:rPr lang="en-US" sz="3600" b="0" i="1" smtClean="0">
                          <a:solidFill>
                            <a:schemeClr val="tx1"/>
                          </a:solidFill>
                          <a:latin typeface="Cambria Math" panose="02040503050406030204" pitchFamily="18" charset="0"/>
                        </a:rPr>
                        <m:t>𝑌</m:t>
                      </m:r>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𝑓</m:t>
                      </m:r>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𝑋</m:t>
                          </m:r>
                        </m:e>
                      </m:d>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𝜖</m:t>
                      </m:r>
                    </m:oMath>
                  </m:oMathPara>
                </a14:m>
                <a:endParaRPr lang="en-US" sz="3600" dirty="0">
                  <a:solidFill>
                    <a:schemeClr val="tx1"/>
                  </a:solidFill>
                </a:endParaRPr>
              </a:p>
              <a:p>
                <a:endParaRPr lang="en-US" sz="3600" dirty="0">
                  <a:solidFill>
                    <a:schemeClr val="tx1"/>
                  </a:solidFill>
                </a:endParaRPr>
              </a:p>
              <a:p>
                <a:r>
                  <a:rPr lang="en-US" sz="3600" b="1" u="sng" dirty="0">
                    <a:solidFill>
                      <a:schemeClr val="tx1"/>
                    </a:solidFill>
                  </a:rPr>
                  <a:t>Parametric</a:t>
                </a:r>
                <a:r>
                  <a:rPr lang="en-US" sz="3600" dirty="0">
                    <a:solidFill>
                      <a:schemeClr val="tx1"/>
                    </a:solidFill>
                  </a:rPr>
                  <a:t>: </a:t>
                </a:r>
                <a14:m>
                  <m:oMath xmlns:m="http://schemas.openxmlformats.org/officeDocument/2006/math">
                    <m:r>
                      <a:rPr lang="en-US" sz="3600" i="1">
                        <a:solidFill>
                          <a:schemeClr val="tx1"/>
                        </a:solidFill>
                        <a:latin typeface="Cambria Math" panose="02040503050406030204" pitchFamily="18" charset="0"/>
                      </a:rPr>
                      <m:t>𝑓</m:t>
                    </m:r>
                  </m:oMath>
                </a14:m>
                <a:r>
                  <a:rPr lang="en-US" sz="3600" dirty="0">
                    <a:solidFill>
                      <a:schemeClr val="tx1"/>
                    </a:solidFill>
                  </a:rPr>
                  <a:t> defined by a model we write down with </a:t>
                </a:r>
                <a:r>
                  <a:rPr lang="en-US" sz="3600" b="1" i="1" dirty="0">
                    <a:solidFill>
                      <a:schemeClr val="tx1"/>
                    </a:solidFill>
                  </a:rPr>
                  <a:t>parameters that we have to estimate </a:t>
                </a:r>
                <a:r>
                  <a:rPr lang="en-US" sz="3600" dirty="0">
                    <a:solidFill>
                      <a:schemeClr val="tx1"/>
                    </a:solidFill>
                  </a:rPr>
                  <a:t>(e.g. </a:t>
                </a:r>
                <a14:m>
                  <m:oMath xmlns:m="http://schemas.openxmlformats.org/officeDocument/2006/math">
                    <m:r>
                      <a:rPr lang="en-US" sz="3600" b="0" i="1" smtClean="0">
                        <a:solidFill>
                          <a:schemeClr val="tx1"/>
                        </a:solidFill>
                        <a:latin typeface="Cambria Math" panose="02040503050406030204" pitchFamily="18" charset="0"/>
                      </a:rPr>
                      <m:t>𝛼</m:t>
                    </m:r>
                    <m:r>
                      <a:rPr lang="en-US" sz="3600" b="0" i="1" smtClean="0">
                        <a:solidFill>
                          <a:schemeClr val="tx1"/>
                        </a:solidFill>
                        <a:latin typeface="Cambria Math" panose="02040503050406030204" pitchFamily="18" charset="0"/>
                      </a:rPr>
                      <m:t>, </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𝛽</m:t>
                        </m:r>
                      </m:e>
                      <m:sub>
                        <m:r>
                          <a:rPr lang="en-US" sz="3600" b="0" i="1" smtClean="0">
                            <a:solidFill>
                              <a:schemeClr val="tx1"/>
                            </a:solidFill>
                            <a:latin typeface="Cambria Math" panose="02040503050406030204" pitchFamily="18" charset="0"/>
                          </a:rPr>
                          <m:t>1</m:t>
                        </m:r>
                      </m:sub>
                    </m:sSub>
                    <m:r>
                      <a:rPr lang="en-US" sz="3600" b="0" i="1" smtClean="0">
                        <a:solidFill>
                          <a:schemeClr val="tx1"/>
                        </a:solidFill>
                        <a:latin typeface="Cambria Math" panose="02040503050406030204" pitchFamily="18" charset="0"/>
                      </a:rPr>
                      <m:t>, </m:t>
                    </m:r>
                    <m:r>
                      <a:rPr lang="en-US" sz="3600" b="0" i="1" smtClean="0">
                        <a:solidFill>
                          <a:schemeClr val="tx1"/>
                        </a:solidFill>
                        <a:latin typeface="Cambria Math" panose="02040503050406030204" pitchFamily="18" charset="0"/>
                      </a:rPr>
                      <m:t>𝑒𝑡𝑐</m:t>
                    </m:r>
                    <m:r>
                      <a:rPr lang="en-US" sz="3600" b="0" i="1" smtClean="0">
                        <a:solidFill>
                          <a:schemeClr val="tx1"/>
                        </a:solidFill>
                        <a:latin typeface="Cambria Math" panose="02040503050406030204" pitchFamily="18" charset="0"/>
                      </a:rPr>
                      <m:t>.)</m:t>
                    </m:r>
                  </m:oMath>
                </a14:m>
                <a:r>
                  <a:rPr lang="en-US" sz="3600" dirty="0">
                    <a:solidFill>
                      <a:schemeClr val="tx1"/>
                    </a:solidFill>
                  </a:rPr>
                  <a:t> </a:t>
                </a:r>
              </a:p>
              <a:p>
                <a:endParaRPr lang="en-US" sz="3600" dirty="0">
                  <a:solidFill>
                    <a:schemeClr val="tx1"/>
                  </a:solidFill>
                </a:endParaRPr>
              </a:p>
              <a:p>
                <a:endParaRPr lang="en-US" sz="3600" i="1" dirty="0">
                  <a:solidFill>
                    <a:schemeClr val="tx1"/>
                  </a:solidFill>
                </a:endParaRPr>
              </a:p>
              <a:p>
                <a:r>
                  <a:rPr lang="en-US" sz="3600" b="1" u="sng" dirty="0">
                    <a:solidFill>
                      <a:schemeClr val="tx1"/>
                    </a:solidFill>
                  </a:rPr>
                  <a:t>Non-parametric: </a:t>
                </a:r>
                <a:r>
                  <a:rPr lang="en-US" sz="3600" dirty="0">
                    <a:solidFill>
                      <a:schemeClr val="tx1"/>
                    </a:solidFill>
                  </a:rPr>
                  <a:t>we directly fit the data</a:t>
                </a:r>
                <a:endParaRPr lang="en-US" sz="3600" b="1" u="sng"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5724644"/>
              </a:xfrm>
              <a:blipFill>
                <a:blip r:embed="rId3"/>
                <a:stretch>
                  <a:fillRect l="-1097"/>
                </a:stretch>
              </a:blipFill>
            </p:spPr>
            <p:txBody>
              <a:bodyPr/>
              <a:lstStyle/>
              <a:p>
                <a:r>
                  <a:rPr lang="en-US">
                    <a:noFill/>
                  </a:rPr>
                  <a:t> </a:t>
                </a:r>
              </a:p>
            </p:txBody>
          </p:sp>
        </mc:Fallback>
      </mc:AlternateContent>
    </p:spTree>
    <p:extLst>
      <p:ext uri="{BB962C8B-B14F-4D97-AF65-F5344CB8AC3E}">
        <p14:creationId xmlns:p14="http://schemas.microsoft.com/office/powerpoint/2010/main" val="4967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averaging</a:t>
            </a:r>
          </a:p>
        </p:txBody>
      </p:sp>
      <p:sp>
        <p:nvSpPr>
          <p:cNvPr id="3" name="Text Placeholder 2"/>
          <p:cNvSpPr>
            <a:spLocks noGrp="1"/>
          </p:cNvSpPr>
          <p:nvPr>
            <p:ph type="body" sz="quarter" idx="10"/>
          </p:nvPr>
        </p:nvSpPr>
        <p:spPr>
          <a:xfrm>
            <a:off x="276683" y="987071"/>
            <a:ext cx="11669894" cy="2899255"/>
          </a:xfrm>
        </p:spPr>
        <p:txBody>
          <a:bodyPr/>
          <a:lstStyle/>
          <a:p>
            <a:endParaRPr lang="en-US" sz="2000" dirty="0">
              <a:solidFill>
                <a:schemeClr val="tx1"/>
              </a:solidFill>
              <a:latin typeface="+mn-lt"/>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p:txBody>
      </p:sp>
      <p:pic>
        <p:nvPicPr>
          <p:cNvPr id="4" name="Picture 3"/>
          <p:cNvPicPr>
            <a:picLocks noChangeAspect="1"/>
          </p:cNvPicPr>
          <p:nvPr/>
        </p:nvPicPr>
        <p:blipFill>
          <a:blip r:embed="rId3"/>
          <a:stretch>
            <a:fillRect/>
          </a:stretch>
        </p:blipFill>
        <p:spPr>
          <a:xfrm>
            <a:off x="529614" y="1785675"/>
            <a:ext cx="8915400" cy="2790825"/>
          </a:xfrm>
          <a:prstGeom prst="rect">
            <a:avLst/>
          </a:prstGeom>
        </p:spPr>
      </p:pic>
    </p:spTree>
    <p:extLst>
      <p:ext uri="{BB962C8B-B14F-4D97-AF65-F5344CB8AC3E}">
        <p14:creationId xmlns:p14="http://schemas.microsoft.com/office/powerpoint/2010/main" val="3705385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averaging vs. bins</a:t>
            </a:r>
          </a:p>
        </p:txBody>
      </p:sp>
      <p:sp>
        <p:nvSpPr>
          <p:cNvPr id="3" name="Text Placeholder 2"/>
          <p:cNvSpPr>
            <a:spLocks noGrp="1"/>
          </p:cNvSpPr>
          <p:nvPr>
            <p:ph type="body" sz="quarter" idx="10"/>
          </p:nvPr>
        </p:nvSpPr>
        <p:spPr>
          <a:xfrm>
            <a:off x="276683" y="987071"/>
            <a:ext cx="11669894" cy="2899255"/>
          </a:xfrm>
        </p:spPr>
        <p:txBody>
          <a:bodyPr/>
          <a:lstStyle/>
          <a:p>
            <a:endParaRPr lang="en-US" sz="2000" dirty="0">
              <a:solidFill>
                <a:schemeClr val="tx1"/>
              </a:solidFill>
              <a:latin typeface="+mn-lt"/>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p:txBody>
      </p:sp>
      <p:pic>
        <p:nvPicPr>
          <p:cNvPr id="5" name="Picture 4"/>
          <p:cNvPicPr>
            <a:picLocks noChangeAspect="1"/>
          </p:cNvPicPr>
          <p:nvPr/>
        </p:nvPicPr>
        <p:blipFill>
          <a:blip r:embed="rId3"/>
          <a:stretch>
            <a:fillRect/>
          </a:stretch>
        </p:blipFill>
        <p:spPr>
          <a:xfrm>
            <a:off x="2006355" y="1352920"/>
            <a:ext cx="8210550" cy="5600700"/>
          </a:xfrm>
          <a:prstGeom prst="rect">
            <a:avLst/>
          </a:prstGeom>
        </p:spPr>
      </p:pic>
    </p:spTree>
    <p:extLst>
      <p:ext uri="{BB962C8B-B14F-4D97-AF65-F5344CB8AC3E}">
        <p14:creationId xmlns:p14="http://schemas.microsoft.com/office/powerpoint/2010/main" val="3976570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Kernels</a:t>
            </a:r>
          </a:p>
        </p:txBody>
      </p:sp>
      <p:sp>
        <p:nvSpPr>
          <p:cNvPr id="3" name="Text Placeholder 2"/>
          <p:cNvSpPr>
            <a:spLocks noGrp="1"/>
          </p:cNvSpPr>
          <p:nvPr>
            <p:ph type="body" sz="quarter" idx="10"/>
          </p:nvPr>
        </p:nvSpPr>
        <p:spPr>
          <a:xfrm>
            <a:off x="276683" y="987071"/>
            <a:ext cx="11669894" cy="2899255"/>
          </a:xfrm>
        </p:spPr>
        <p:txBody>
          <a:bodyPr/>
          <a:lstStyle/>
          <a:p>
            <a:endParaRPr lang="en-US" sz="2000" dirty="0">
              <a:solidFill>
                <a:schemeClr val="tx1"/>
              </a:solidFill>
              <a:latin typeface="+mn-lt"/>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p:txBody>
      </p:sp>
      <p:pic>
        <p:nvPicPr>
          <p:cNvPr id="4" name="Picture 3"/>
          <p:cNvPicPr>
            <a:picLocks noChangeAspect="1"/>
          </p:cNvPicPr>
          <p:nvPr/>
        </p:nvPicPr>
        <p:blipFill>
          <a:blip r:embed="rId3"/>
          <a:stretch>
            <a:fillRect/>
          </a:stretch>
        </p:blipFill>
        <p:spPr>
          <a:xfrm>
            <a:off x="4548146" y="1214472"/>
            <a:ext cx="6927524" cy="5159340"/>
          </a:xfrm>
          <a:prstGeom prst="rect">
            <a:avLst/>
          </a:prstGeom>
        </p:spPr>
      </p:pic>
      <p:sp>
        <p:nvSpPr>
          <p:cNvPr id="6" name="TextBox 5"/>
          <p:cNvSpPr txBox="1"/>
          <p:nvPr/>
        </p:nvSpPr>
        <p:spPr>
          <a:xfrm>
            <a:off x="274320" y="2016368"/>
            <a:ext cx="3643475" cy="310854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 method of assigning higher weight to the points closer to the target point I am trying to fit. </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Choice of kernel usually does not matter much.</a:t>
            </a:r>
          </a:p>
        </p:txBody>
      </p:sp>
    </p:spTree>
    <p:extLst>
      <p:ext uri="{BB962C8B-B14F-4D97-AF65-F5344CB8AC3E}">
        <p14:creationId xmlns:p14="http://schemas.microsoft.com/office/powerpoint/2010/main" val="331806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Bandwidths</a:t>
            </a:r>
          </a:p>
        </p:txBody>
      </p:sp>
      <p:sp>
        <p:nvSpPr>
          <p:cNvPr id="3" name="Text Placeholder 2"/>
          <p:cNvSpPr>
            <a:spLocks noGrp="1"/>
          </p:cNvSpPr>
          <p:nvPr>
            <p:ph type="body" sz="quarter" idx="10"/>
          </p:nvPr>
        </p:nvSpPr>
        <p:spPr>
          <a:xfrm>
            <a:off x="276683" y="987071"/>
            <a:ext cx="11669894" cy="2899255"/>
          </a:xfrm>
        </p:spPr>
        <p:txBody>
          <a:bodyPr/>
          <a:lstStyle/>
          <a:p>
            <a:endParaRPr lang="en-US" sz="2000" dirty="0">
              <a:solidFill>
                <a:schemeClr val="tx1"/>
              </a:solidFill>
              <a:latin typeface="+mn-lt"/>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p:txBody>
      </p:sp>
      <p:sp>
        <p:nvSpPr>
          <p:cNvPr id="6" name="TextBox 5"/>
          <p:cNvSpPr txBox="1"/>
          <p:nvPr/>
        </p:nvSpPr>
        <p:spPr>
          <a:xfrm>
            <a:off x="274320" y="1424514"/>
            <a:ext cx="10288172" cy="341632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Bandwidths tell us how wide to make our kernel (window)</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Larger bandwidths </a:t>
            </a:r>
            <a:r>
              <a:rPr lang="en-US" sz="2400" dirty="0">
                <a:gradFill>
                  <a:gsLst>
                    <a:gs pos="2917">
                      <a:schemeClr val="tx1"/>
                    </a:gs>
                    <a:gs pos="30000">
                      <a:schemeClr val="tx1"/>
                    </a:gs>
                  </a:gsLst>
                  <a:lin ang="5400000" scaled="0"/>
                </a:gradFill>
                <a:sym typeface="Wingdings" panose="05000000000000000000" pitchFamily="2" charset="2"/>
              </a:rPr>
              <a:t> smoother functions because there is more data used to make the averages</a:t>
            </a:r>
          </a:p>
          <a:p>
            <a:pPr>
              <a:lnSpc>
                <a:spcPct val="90000"/>
              </a:lnSpc>
              <a:spcAft>
                <a:spcPts val="600"/>
              </a:spcAft>
            </a:pPr>
            <a:endParaRPr lang="en-US" sz="2400" dirty="0">
              <a:gradFill>
                <a:gsLst>
                  <a:gs pos="2917">
                    <a:schemeClr val="tx1"/>
                  </a:gs>
                  <a:gs pos="30000">
                    <a:schemeClr val="tx1"/>
                  </a:gs>
                </a:gsLst>
                <a:lin ang="5400000" scaled="0"/>
              </a:gradFill>
              <a:sym typeface="Wingdings" panose="05000000000000000000" pitchFamily="2" charset="2"/>
            </a:endParaRPr>
          </a:p>
          <a:p>
            <a:pPr>
              <a:lnSpc>
                <a:spcPct val="90000"/>
              </a:lnSpc>
              <a:spcAft>
                <a:spcPts val="600"/>
              </a:spcAft>
            </a:pPr>
            <a:r>
              <a:rPr lang="en-US" sz="2400" dirty="0">
                <a:gradFill>
                  <a:gsLst>
                    <a:gs pos="2917">
                      <a:schemeClr val="tx1"/>
                    </a:gs>
                    <a:gs pos="30000">
                      <a:schemeClr val="tx1"/>
                    </a:gs>
                  </a:gsLst>
                  <a:lin ang="5400000" scaled="0"/>
                </a:gradFill>
                <a:sym typeface="Wingdings" panose="05000000000000000000" pitchFamily="2" charset="2"/>
              </a:rPr>
              <a:t>Bandwidth is sometimes called the smoothing parameter.</a:t>
            </a:r>
          </a:p>
          <a:p>
            <a:pPr>
              <a:lnSpc>
                <a:spcPct val="90000"/>
              </a:lnSpc>
              <a:spcAft>
                <a:spcPts val="600"/>
              </a:spcAft>
            </a:pPr>
            <a:endParaRPr lang="en-US" sz="2400" dirty="0">
              <a:gradFill>
                <a:gsLst>
                  <a:gs pos="2917">
                    <a:schemeClr val="tx1"/>
                  </a:gs>
                  <a:gs pos="30000">
                    <a:schemeClr val="tx1"/>
                  </a:gs>
                </a:gsLst>
                <a:lin ang="5400000" scaled="0"/>
              </a:gradFill>
              <a:sym typeface="Wingdings" panose="05000000000000000000" pitchFamily="2" charset="2"/>
            </a:endParaRPr>
          </a:p>
          <a:p>
            <a:pPr>
              <a:lnSpc>
                <a:spcPct val="90000"/>
              </a:lnSpc>
              <a:spcAft>
                <a:spcPts val="600"/>
              </a:spcAft>
            </a:pPr>
            <a:r>
              <a:rPr lang="en-US" sz="2400" dirty="0">
                <a:gradFill>
                  <a:gsLst>
                    <a:gs pos="2917">
                      <a:schemeClr val="tx1"/>
                    </a:gs>
                    <a:gs pos="30000">
                      <a:schemeClr val="tx1"/>
                    </a:gs>
                  </a:gsLst>
                  <a:lin ang="5400000" scaled="0"/>
                </a:gradFill>
                <a:sym typeface="Wingdings" panose="05000000000000000000" pitchFamily="2" charset="2"/>
              </a:rPr>
              <a:t>Bandwidths matter!</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278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K-nearest neighbors</a:t>
            </a:r>
          </a:p>
        </p:txBody>
      </p:sp>
      <p:sp>
        <p:nvSpPr>
          <p:cNvPr id="3" name="TextBox 2"/>
          <p:cNvSpPr txBox="1"/>
          <p:nvPr/>
        </p:nvSpPr>
        <p:spPr>
          <a:xfrm>
            <a:off x="398585" y="1711569"/>
            <a:ext cx="10433538" cy="4413516"/>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An alternative to bandwidths is instead of specifying a fixed window, we can say “use the nearest K nearest neighbors”</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This ensures each bin has the same amount of data and can be a useful tool</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Functionally it will often be quite similar to using a bandwidth, except when there are “sparse data” issues (then K-NNN is preferred)</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Often expressed as a fraction of data. E.g. NN=.1 says “each bin is 10% of data”</a:t>
            </a:r>
          </a:p>
        </p:txBody>
      </p:sp>
    </p:spTree>
    <p:extLst>
      <p:ext uri="{BB962C8B-B14F-4D97-AF65-F5344CB8AC3E}">
        <p14:creationId xmlns:p14="http://schemas.microsoft.com/office/powerpoint/2010/main" val="310766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polynomial regression</a:t>
            </a:r>
          </a:p>
        </p:txBody>
      </p:sp>
      <p:sp>
        <p:nvSpPr>
          <p:cNvPr id="3" name="Text Placeholder 2"/>
          <p:cNvSpPr>
            <a:spLocks noGrp="1"/>
          </p:cNvSpPr>
          <p:nvPr>
            <p:ph type="body" sz="quarter" idx="10"/>
          </p:nvPr>
        </p:nvSpPr>
        <p:spPr>
          <a:xfrm>
            <a:off x="276683" y="987071"/>
            <a:ext cx="11669894" cy="2899255"/>
          </a:xfrm>
        </p:spPr>
        <p:txBody>
          <a:bodyPr/>
          <a:lstStyle/>
          <a:p>
            <a:endParaRPr lang="en-US" sz="2000" dirty="0">
              <a:solidFill>
                <a:schemeClr val="tx1"/>
              </a:solidFill>
              <a:latin typeface="+mn-lt"/>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p:txBody>
      </p:sp>
      <p:sp>
        <p:nvSpPr>
          <p:cNvPr id="5" name="TextBox 4"/>
          <p:cNvSpPr txBox="1"/>
          <p:nvPr/>
        </p:nvSpPr>
        <p:spPr>
          <a:xfrm>
            <a:off x="480646" y="1606062"/>
            <a:ext cx="10105292" cy="341632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Thing of local averaging as fitting a constant for a given window of data</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Instead of fitting a constant, we can fit a line (y=a*x + b) or a polynomial (y=a*x + b*x^2 + c), etc.</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It is thus more general than local averaging, but very similar</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569342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examples</a:t>
            </a:r>
          </a:p>
        </p:txBody>
      </p:sp>
      <p:pic>
        <p:nvPicPr>
          <p:cNvPr id="7" name="Picture 6"/>
          <p:cNvPicPr>
            <a:picLocks noChangeAspect="1"/>
          </p:cNvPicPr>
          <p:nvPr/>
        </p:nvPicPr>
        <p:blipFill>
          <a:blip r:embed="rId3"/>
          <a:stretch>
            <a:fillRect/>
          </a:stretch>
        </p:blipFill>
        <p:spPr>
          <a:xfrm>
            <a:off x="1685202" y="1302481"/>
            <a:ext cx="9067800" cy="5210175"/>
          </a:xfrm>
          <a:prstGeom prst="rect">
            <a:avLst/>
          </a:prstGeom>
        </p:spPr>
      </p:pic>
    </p:spTree>
    <p:extLst>
      <p:ext uri="{BB962C8B-B14F-4D97-AF65-F5344CB8AC3E}">
        <p14:creationId xmlns:p14="http://schemas.microsoft.com/office/powerpoint/2010/main" val="144189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examples</a:t>
            </a:r>
          </a:p>
        </p:txBody>
      </p:sp>
      <p:pic>
        <p:nvPicPr>
          <p:cNvPr id="3" name="Picture 2"/>
          <p:cNvPicPr>
            <a:picLocks noChangeAspect="1"/>
          </p:cNvPicPr>
          <p:nvPr/>
        </p:nvPicPr>
        <p:blipFill>
          <a:blip r:embed="rId3"/>
          <a:stretch>
            <a:fillRect/>
          </a:stretch>
        </p:blipFill>
        <p:spPr>
          <a:xfrm>
            <a:off x="2063261" y="1518206"/>
            <a:ext cx="8085137" cy="4986391"/>
          </a:xfrm>
          <a:prstGeom prst="rect">
            <a:avLst/>
          </a:prstGeom>
        </p:spPr>
      </p:pic>
    </p:spTree>
    <p:extLst>
      <p:ext uri="{BB962C8B-B14F-4D97-AF65-F5344CB8AC3E}">
        <p14:creationId xmlns:p14="http://schemas.microsoft.com/office/powerpoint/2010/main" val="141148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48" dirty="0"/>
              <a:t>historical data is very useful but the insights from correlations in it can be random and even misleading.</a:t>
            </a:r>
          </a:p>
        </p:txBody>
      </p:sp>
      <p:sp>
        <p:nvSpPr>
          <p:cNvPr id="5" name="Content Placeholder 4"/>
          <p:cNvSpPr>
            <a:spLocks noGrp="1"/>
          </p:cNvSpPr>
          <p:nvPr>
            <p:ph sz="quarter" idx="10"/>
          </p:nvPr>
        </p:nvSpPr>
        <p:spPr>
          <a:xfrm>
            <a:off x="274638" y="1214438"/>
            <a:ext cx="11887200" cy="738664"/>
          </a:xfrm>
        </p:spPr>
        <p:txBody>
          <a:bodyPr/>
          <a:lstStyle/>
          <a:p>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 y="1212849"/>
            <a:ext cx="12434711" cy="5781675"/>
          </a:xfrm>
          <a:prstGeom prst="rect">
            <a:avLst/>
          </a:prstGeom>
        </p:spPr>
      </p:pic>
    </p:spTree>
    <p:extLst>
      <p:ext uri="{BB962C8B-B14F-4D97-AF65-F5344CB8AC3E}">
        <p14:creationId xmlns:p14="http://schemas.microsoft.com/office/powerpoint/2010/main" val="192425573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polynomial in R </a:t>
            </a:r>
            <a:r>
              <a:rPr lang="en-US" dirty="0" err="1">
                <a:latin typeface="Courier New" panose="02070309020205020404" pitchFamily="49" charset="0"/>
                <a:cs typeface="Courier New" panose="02070309020205020404" pitchFamily="49" charset="0"/>
              </a:rPr>
              <a:t>locfit</a:t>
            </a:r>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sz="4000" dirty="0" err="1">
                <a:latin typeface="Courier New" panose="02070309020205020404" pitchFamily="49" charset="0"/>
                <a:cs typeface="Courier New" panose="02070309020205020404" pitchFamily="49" charset="0"/>
              </a:rPr>
              <a:t>install.packages</a:t>
            </a:r>
            <a:r>
              <a:rPr lang="en-US" sz="4000" dirty="0">
                <a:latin typeface="Courier New" panose="02070309020205020404" pitchFamily="49" charset="0"/>
                <a:cs typeface="Courier New" panose="02070309020205020404" pitchFamily="49" charset="0"/>
              </a:rPr>
              <a:t>(</a:t>
            </a:r>
            <a:r>
              <a:rPr lang="en-US" sz="4000" dirty="0" err="1">
                <a:latin typeface="Courier New" panose="02070309020205020404" pitchFamily="49" charset="0"/>
                <a:cs typeface="Courier New" panose="02070309020205020404" pitchFamily="49" charset="0"/>
              </a:rPr>
              <a:t>locfit</a:t>
            </a:r>
            <a:r>
              <a:rPr lang="en-US" sz="4000" dirty="0">
                <a:latin typeface="Courier New" panose="02070309020205020404" pitchFamily="49" charset="0"/>
                <a:cs typeface="Courier New" panose="02070309020205020404" pitchFamily="49" charset="0"/>
              </a:rPr>
              <a:t>)</a:t>
            </a:r>
            <a:br>
              <a:rPr lang="en-US" sz="4000" dirty="0">
                <a:latin typeface="Courier New" panose="02070309020205020404" pitchFamily="49" charset="0"/>
                <a:cs typeface="Courier New" panose="02070309020205020404" pitchFamily="49" charset="0"/>
              </a:rPr>
            </a:br>
            <a:r>
              <a:rPr lang="en-US" sz="4000" dirty="0">
                <a:latin typeface="Courier New" panose="02070309020205020404" pitchFamily="49" charset="0"/>
                <a:cs typeface="Courier New" panose="02070309020205020404" pitchFamily="49" charset="0"/>
              </a:rPr>
              <a:t>library(</a:t>
            </a:r>
            <a:r>
              <a:rPr lang="en-US" sz="4000" dirty="0" err="1">
                <a:latin typeface="Courier New" panose="02070309020205020404" pitchFamily="49" charset="0"/>
                <a:cs typeface="Courier New" panose="02070309020205020404" pitchFamily="49" charset="0"/>
              </a:rPr>
              <a:t>locfit</a:t>
            </a:r>
            <a:r>
              <a:rPr lang="en-US" sz="4000" dirty="0">
                <a:latin typeface="Courier New" panose="02070309020205020404" pitchFamily="49" charset="0"/>
                <a:cs typeface="Courier New" panose="02070309020205020404" pitchFamily="49" charset="0"/>
              </a:rPr>
              <a:t>)</a:t>
            </a:r>
            <a:br>
              <a:rPr lang="en-US" sz="4000" dirty="0">
                <a:latin typeface="Courier New" panose="02070309020205020404" pitchFamily="49" charset="0"/>
                <a:cs typeface="Courier New" panose="02070309020205020404" pitchFamily="49" charset="0"/>
              </a:rPr>
            </a:br>
            <a:br>
              <a:rPr lang="en-US" sz="4000" dirty="0">
                <a:latin typeface="Courier New" panose="02070309020205020404" pitchFamily="49" charset="0"/>
                <a:cs typeface="Courier New" panose="02070309020205020404" pitchFamily="49" charset="0"/>
              </a:rPr>
            </a:br>
            <a:r>
              <a:rPr lang="en-US" sz="2800" dirty="0">
                <a:latin typeface="+mn-lt"/>
                <a:cs typeface="Courier New" panose="02070309020205020404" pitchFamily="49" charset="0"/>
              </a:rPr>
              <a:t>Modeler needs to specify: bandwidth (or fraction of nearest neighbors), degree of the local polynomial</a:t>
            </a:r>
            <a:br>
              <a:rPr lang="en-US" sz="2800" dirty="0">
                <a:latin typeface="+mn-lt"/>
                <a:cs typeface="Courier New" panose="02070309020205020404" pitchFamily="49" charset="0"/>
              </a:rPr>
            </a:br>
            <a:br>
              <a:rPr lang="en-US" sz="2800" dirty="0">
                <a:latin typeface="+mn-lt"/>
                <a:cs typeface="Courier New" panose="02070309020205020404" pitchFamily="49" charset="0"/>
              </a:rPr>
            </a:br>
            <a:r>
              <a:rPr lang="en-US" sz="2800" dirty="0">
                <a:latin typeface="+mn-lt"/>
                <a:cs typeface="Courier New" panose="02070309020205020404" pitchFamily="49" charset="0"/>
              </a:rPr>
              <a:t>Contrast: in parametric regression, we had to write down a model</a:t>
            </a:r>
            <a:br>
              <a:rPr lang="en-US" sz="2800" dirty="0">
                <a:latin typeface="+mn-lt"/>
                <a:cs typeface="Courier New" panose="02070309020205020404" pitchFamily="49" charset="0"/>
              </a:rPr>
            </a:br>
            <a:br>
              <a:rPr lang="en-US" sz="2800" dirty="0">
                <a:latin typeface="+mn-lt"/>
                <a:cs typeface="Courier New" panose="02070309020205020404" pitchFamily="49" charset="0"/>
              </a:rPr>
            </a:br>
            <a:r>
              <a:rPr lang="en-US" sz="2800" dirty="0">
                <a:latin typeface="+mn-lt"/>
                <a:cs typeface="Courier New" panose="02070309020205020404" pitchFamily="49" charset="0"/>
              </a:rPr>
              <a:t>Aside: we’ll learn that non-parametric methods struggle in higher dimensions</a:t>
            </a:r>
            <a:endParaRPr lang="en-US" dirty="0"/>
          </a:p>
        </p:txBody>
      </p:sp>
      <p:sp>
        <p:nvSpPr>
          <p:cNvPr id="3" name="Text Placeholder 2"/>
          <p:cNvSpPr>
            <a:spLocks noGrp="1"/>
          </p:cNvSpPr>
          <p:nvPr>
            <p:ph type="body" sz="quarter" idx="10"/>
          </p:nvPr>
        </p:nvSpPr>
        <p:spPr>
          <a:xfrm>
            <a:off x="276683" y="987071"/>
            <a:ext cx="11669894" cy="2899255"/>
          </a:xfrm>
        </p:spPr>
        <p:txBody>
          <a:bodyPr/>
          <a:lstStyle/>
          <a:p>
            <a:endParaRPr lang="en-US" sz="2000" dirty="0">
              <a:solidFill>
                <a:schemeClr val="tx1"/>
              </a:solidFill>
              <a:latin typeface="+mn-lt"/>
            </a:endParaRPr>
          </a:p>
          <a:p>
            <a:endParaRPr lang="en-US" sz="3600" dirty="0">
              <a:solidFill>
                <a:schemeClr val="tx2"/>
              </a:solidFill>
            </a:endParaRPr>
          </a:p>
          <a:p>
            <a:endParaRPr lang="en-US" sz="3600" dirty="0">
              <a:solidFill>
                <a:schemeClr val="tx1"/>
              </a:solidFill>
            </a:endParaRPr>
          </a:p>
          <a:p>
            <a:endParaRPr lang="en-US" sz="3600" dirty="0">
              <a:solidFill>
                <a:schemeClr val="tx1"/>
              </a:solidFill>
            </a:endParaRPr>
          </a:p>
          <a:p>
            <a:endParaRPr lang="en-US" sz="3600" dirty="0">
              <a:solidFill>
                <a:schemeClr val="tx2"/>
              </a:solidFill>
            </a:endParaRPr>
          </a:p>
        </p:txBody>
      </p:sp>
    </p:spTree>
    <p:extLst>
      <p:ext uri="{BB962C8B-B14F-4D97-AF65-F5344CB8AC3E}">
        <p14:creationId xmlns:p14="http://schemas.microsoft.com/office/powerpoint/2010/main" val="26572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to use each model?</a:t>
            </a:r>
          </a:p>
        </p:txBody>
      </p:sp>
      <p:sp>
        <p:nvSpPr>
          <p:cNvPr id="3" name="TextBox 2"/>
          <p:cNvSpPr txBox="1"/>
          <p:nvPr/>
        </p:nvSpPr>
        <p:spPr>
          <a:xfrm>
            <a:off x="398585" y="1711569"/>
            <a:ext cx="10433538" cy="408111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If there are a relatively small number of features (e.g. &lt;4) then non-parametric makes a lot of sense.</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With many features, the “curse of dimensionality” sets in and non-parametric methods fall apart (the “neighborhood” is generally empty)</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Parametric models using interaction terms and polynomials are the preferred method with many features</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“Semi-parametric” methods combine elements of both</a:t>
            </a:r>
          </a:p>
        </p:txBody>
      </p:sp>
    </p:spTree>
    <p:extLst>
      <p:ext uri="{BB962C8B-B14F-4D97-AF65-F5344CB8AC3E}">
        <p14:creationId xmlns:p14="http://schemas.microsoft.com/office/powerpoint/2010/main" val="2609791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48" dirty="0"/>
              <a:t>historical data is very useful but the insights from correlations in it can be random and even misleading.</a:t>
            </a:r>
          </a:p>
        </p:txBody>
      </p:sp>
      <p:sp>
        <p:nvSpPr>
          <p:cNvPr id="5" name="Content Placeholder 4"/>
          <p:cNvSpPr>
            <a:spLocks noGrp="1"/>
          </p:cNvSpPr>
          <p:nvPr>
            <p:ph sz="quarter" idx="10"/>
          </p:nvPr>
        </p:nvSpPr>
        <p:spPr>
          <a:xfrm>
            <a:off x="274638" y="1214438"/>
            <a:ext cx="11887200" cy="738664"/>
          </a:xfrm>
        </p:spPr>
        <p:txBody>
          <a:bodyPr/>
          <a:lstStyle/>
          <a:p>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 y="1212849"/>
            <a:ext cx="12434711" cy="578167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 y="1212849"/>
            <a:ext cx="12434711" cy="573515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 y="1212849"/>
            <a:ext cx="12434711" cy="5668545"/>
          </a:xfrm>
          <a:prstGeom prst="rect">
            <a:avLst/>
          </a:prstGeom>
        </p:spPr>
      </p:pic>
    </p:spTree>
    <p:extLst>
      <p:ext uri="{BB962C8B-B14F-4D97-AF65-F5344CB8AC3E}">
        <p14:creationId xmlns:p14="http://schemas.microsoft.com/office/powerpoint/2010/main" val="263522009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48" dirty="0"/>
              <a:t>Misleading….</a:t>
            </a:r>
          </a:p>
        </p:txBody>
      </p:sp>
      <p:sp>
        <p:nvSpPr>
          <p:cNvPr id="4" name="Rectangle 3"/>
          <p:cNvSpPr/>
          <p:nvPr/>
        </p:nvSpPr>
        <p:spPr>
          <a:xfrm>
            <a:off x="1061489" y="755684"/>
            <a:ext cx="12800438" cy="6209275"/>
          </a:xfrm>
          <a:prstGeom prst="rect">
            <a:avLst/>
          </a:prstGeom>
        </p:spPr>
        <p:txBody>
          <a:bodyPr wrap="square">
            <a:spAutoFit/>
          </a:bodyPr>
          <a:lstStyle/>
          <a:p>
            <a:pPr marL="0" marR="0" lvl="0" indent="0" algn="l" defTabSz="932742" rtl="0" eaLnBrk="1" fontAlgn="auto" latinLnBrk="1" hangingPunct="1">
              <a:lnSpc>
                <a:spcPct val="100000"/>
              </a:lnSpc>
              <a:spcBef>
                <a:spcPts val="0"/>
              </a:spcBef>
              <a:spcAft>
                <a:spcPts val="0"/>
              </a:spcAft>
              <a:buClrTx/>
              <a:buSzTx/>
              <a:buFontTx/>
              <a:buNone/>
              <a:tabLst>
                <a:tab pos="593235" algn="l"/>
                <a:tab pos="1186470" algn="l"/>
                <a:tab pos="1779705" algn="l"/>
                <a:tab pos="2372940" algn="l"/>
                <a:tab pos="2966175" algn="l"/>
                <a:tab pos="3559410" algn="l"/>
                <a:tab pos="4152645" algn="l"/>
                <a:tab pos="4745880" algn="l"/>
                <a:tab pos="5339115" algn="l"/>
                <a:tab pos="5932350" algn="l"/>
                <a:tab pos="6525585" algn="l"/>
                <a:tab pos="7118820" algn="l"/>
                <a:tab pos="7712055" algn="l"/>
                <a:tab pos="8305290" algn="l"/>
                <a:tab pos="8898526" algn="l"/>
                <a:tab pos="9491761" algn="l"/>
              </a:tabLst>
              <a:defRPr/>
            </a:pP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Call:</a:t>
            </a:r>
            <a:endParaRPr kumimoji="0" lang="en-US" sz="1428" b="0" i="0" u="none" strike="noStrike" kern="1200" cap="none" spc="0" normalizeH="0" baseline="0" noProof="0" dirty="0">
              <a:ln>
                <a:noFill/>
              </a:ln>
              <a:solidFill>
                <a:srgbClr val="525051"/>
              </a:solidFill>
              <a:effectLst/>
              <a:uLnTx/>
              <a:uFillTx/>
              <a:latin typeface="Courier New" panose="02070309020205020404" pitchFamily="49" charset="0"/>
              <a:ea typeface="Calibri" panose="020F0502020204030204" pitchFamily="34" charset="0"/>
              <a:cs typeface="Courier New" panose="02070309020205020404" pitchFamily="49" charset="0"/>
            </a:endParaRPr>
          </a:p>
          <a:p>
            <a:pPr marL="0" marR="0" lvl="0" indent="0" algn="l" defTabSz="932742" rtl="0" eaLnBrk="1" fontAlgn="auto" latinLnBrk="1" hangingPunct="1">
              <a:lnSpc>
                <a:spcPct val="100000"/>
              </a:lnSpc>
              <a:spcBef>
                <a:spcPts val="0"/>
              </a:spcBef>
              <a:spcAft>
                <a:spcPts val="0"/>
              </a:spcAft>
              <a:buClrTx/>
              <a:buSzTx/>
              <a:buFontTx/>
              <a:buNone/>
              <a:tabLst>
                <a:tab pos="593235" algn="l"/>
                <a:tab pos="1186470" algn="l"/>
                <a:tab pos="1779705" algn="l"/>
                <a:tab pos="2372940" algn="l"/>
                <a:tab pos="2966175" algn="l"/>
                <a:tab pos="3559410" algn="l"/>
                <a:tab pos="4152645" algn="l"/>
                <a:tab pos="4745880" algn="l"/>
                <a:tab pos="5339115" algn="l"/>
                <a:tab pos="5932350" algn="l"/>
                <a:tab pos="6525585" algn="l"/>
                <a:tab pos="7118820" algn="l"/>
                <a:tab pos="7712055" algn="l"/>
                <a:tab pos="8305290" algn="l"/>
                <a:tab pos="8898526" algn="l"/>
                <a:tab pos="9491761" algn="l"/>
              </a:tabLst>
              <a:defRPr/>
            </a:pP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lm(formula = </a:t>
            </a:r>
            <a:r>
              <a:rPr kumimoji="0" lang="en-US" sz="1428" b="0" i="0" u="none" strike="noStrike" kern="1200" cap="none" spc="0" normalizeH="0" baseline="0" noProof="0" dirty="0" err="1">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logmove.minute.maid</a:t>
            </a: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 ~ log(</a:t>
            </a:r>
            <a:r>
              <a:rPr kumimoji="0" lang="en-US" sz="1428" b="0" i="0" u="none" strike="noStrike" kern="1200" cap="none" spc="0" normalizeH="0" baseline="0" noProof="0" dirty="0" err="1">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price.dominicks</a:t>
            </a: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 * </a:t>
            </a:r>
            <a:r>
              <a:rPr kumimoji="0" lang="en-US" sz="1428" b="0" i="0" u="none" strike="noStrike" kern="1200" cap="none" spc="0" normalizeH="0" baseline="0" noProof="0" dirty="0" err="1">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feat.dominicks</a:t>
            </a: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 + </a:t>
            </a:r>
            <a:endParaRPr kumimoji="0" lang="en-US" sz="1428" b="0" i="0" u="none" strike="noStrike" kern="1200" cap="none" spc="0" normalizeH="0" baseline="0" noProof="0" dirty="0">
              <a:ln>
                <a:noFill/>
              </a:ln>
              <a:solidFill>
                <a:srgbClr val="525051"/>
              </a:solidFill>
              <a:effectLst/>
              <a:uLnTx/>
              <a:uFillTx/>
              <a:latin typeface="Courier New" panose="02070309020205020404" pitchFamily="49" charset="0"/>
              <a:ea typeface="Calibri" panose="020F0502020204030204" pitchFamily="34" charset="0"/>
              <a:cs typeface="Courier New" panose="02070309020205020404" pitchFamily="49" charset="0"/>
            </a:endParaRPr>
          </a:p>
          <a:p>
            <a:pPr marL="0" marR="0" lvl="0" indent="0" algn="l" defTabSz="932742" rtl="0" eaLnBrk="1" fontAlgn="auto" latinLnBrk="1" hangingPunct="1">
              <a:lnSpc>
                <a:spcPct val="100000"/>
              </a:lnSpc>
              <a:spcBef>
                <a:spcPts val="0"/>
              </a:spcBef>
              <a:spcAft>
                <a:spcPts val="0"/>
              </a:spcAft>
              <a:buClrTx/>
              <a:buSzTx/>
              <a:buFontTx/>
              <a:buNone/>
              <a:tabLst>
                <a:tab pos="593235" algn="l"/>
                <a:tab pos="1186470" algn="l"/>
                <a:tab pos="1779705" algn="l"/>
                <a:tab pos="2372940" algn="l"/>
                <a:tab pos="2966175" algn="l"/>
                <a:tab pos="3559410" algn="l"/>
                <a:tab pos="4152645" algn="l"/>
                <a:tab pos="4745880" algn="l"/>
                <a:tab pos="5339115" algn="l"/>
                <a:tab pos="5932350" algn="l"/>
                <a:tab pos="6525585" algn="l"/>
                <a:tab pos="7118820" algn="l"/>
                <a:tab pos="7712055" algn="l"/>
                <a:tab pos="8305290" algn="l"/>
                <a:tab pos="8898526" algn="l"/>
                <a:tab pos="9491761" algn="l"/>
              </a:tabLst>
              <a:defRPr/>
            </a:pP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    log(</a:t>
            </a:r>
            <a:r>
              <a:rPr kumimoji="0" lang="en-US" sz="1428" b="0" i="0" u="none" strike="noStrike" kern="1200" cap="none" spc="0" normalizeH="0" baseline="0" noProof="0" dirty="0" err="1">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price.minute.maid</a:t>
            </a: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 * </a:t>
            </a:r>
            <a:r>
              <a:rPr kumimoji="0" lang="en-US" sz="1428" b="0" i="0" u="none" strike="noStrike" kern="1200" cap="none" spc="0" normalizeH="0" baseline="0" noProof="0" dirty="0" err="1">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feat.minute.maid</a:t>
            </a: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 + log(</a:t>
            </a:r>
            <a:r>
              <a:rPr kumimoji="0" lang="en-US" sz="1428" b="0" i="0" u="none" strike="noStrike" kern="1200" cap="none" spc="0" normalizeH="0" baseline="0" noProof="0" dirty="0" err="1">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price.tropicana</a:t>
            </a: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 * </a:t>
            </a:r>
            <a:endParaRPr kumimoji="0" lang="en-US" sz="1428" b="0" i="0" u="none" strike="noStrike" kern="1200" cap="none" spc="0" normalizeH="0" baseline="0" noProof="0" dirty="0">
              <a:ln>
                <a:noFill/>
              </a:ln>
              <a:solidFill>
                <a:srgbClr val="525051"/>
              </a:solidFill>
              <a:effectLst/>
              <a:uLnTx/>
              <a:uFillTx/>
              <a:latin typeface="Courier New" panose="02070309020205020404" pitchFamily="49" charset="0"/>
              <a:ea typeface="Calibri" panose="020F0502020204030204" pitchFamily="34" charset="0"/>
              <a:cs typeface="Courier New" panose="02070309020205020404" pitchFamily="49" charset="0"/>
            </a:endParaRPr>
          </a:p>
          <a:p>
            <a:pPr marL="0" marR="0" lvl="0" indent="0" algn="l" defTabSz="932742" rtl="0" eaLnBrk="1" fontAlgn="auto" latinLnBrk="1" hangingPunct="1">
              <a:lnSpc>
                <a:spcPct val="100000"/>
              </a:lnSpc>
              <a:spcBef>
                <a:spcPts val="0"/>
              </a:spcBef>
              <a:spcAft>
                <a:spcPts val="0"/>
              </a:spcAft>
              <a:buClrTx/>
              <a:buSzTx/>
              <a:buFontTx/>
              <a:buNone/>
              <a:tabLst>
                <a:tab pos="593235" algn="l"/>
                <a:tab pos="1186470" algn="l"/>
                <a:tab pos="1779705" algn="l"/>
                <a:tab pos="2372940" algn="l"/>
                <a:tab pos="2966175" algn="l"/>
                <a:tab pos="3559410" algn="l"/>
                <a:tab pos="4152645" algn="l"/>
                <a:tab pos="4745880" algn="l"/>
                <a:tab pos="5339115" algn="l"/>
                <a:tab pos="5932350" algn="l"/>
                <a:tab pos="6525585" algn="l"/>
                <a:tab pos="7118820" algn="l"/>
                <a:tab pos="7712055" algn="l"/>
                <a:tab pos="8305290" algn="l"/>
                <a:tab pos="8898526" algn="l"/>
                <a:tab pos="9491761" algn="l"/>
              </a:tabLst>
              <a:defRPr/>
            </a:pP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    </a:t>
            </a:r>
            <a:r>
              <a:rPr kumimoji="0" lang="en-US" sz="1428" b="0" i="0" u="none" strike="noStrike" kern="1200" cap="none" spc="0" normalizeH="0" baseline="0" noProof="0" dirty="0" err="1">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feat.tropicana</a:t>
            </a: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 data = temp)</a:t>
            </a:r>
            <a:endParaRPr kumimoji="0" lang="en-US" sz="1428" b="0" i="0" u="none" strike="noStrike" kern="1200" cap="none" spc="0" normalizeH="0" baseline="0" noProof="0" dirty="0">
              <a:ln>
                <a:noFill/>
              </a:ln>
              <a:solidFill>
                <a:srgbClr val="525051"/>
              </a:solidFill>
              <a:effectLst/>
              <a:uLnTx/>
              <a:uFillTx/>
              <a:latin typeface="Courier New" panose="02070309020205020404" pitchFamily="49" charset="0"/>
              <a:ea typeface="Calibri" panose="020F0502020204030204" pitchFamily="34" charset="0"/>
              <a:cs typeface="Courier New" panose="02070309020205020404" pitchFamily="49" charset="0"/>
            </a:endParaRPr>
          </a:p>
          <a:p>
            <a:pPr marL="0" marR="0" lvl="0" indent="0" algn="l" defTabSz="932742" rtl="0" eaLnBrk="1" fontAlgn="auto" latinLnBrk="1" hangingPunct="1">
              <a:lnSpc>
                <a:spcPct val="100000"/>
              </a:lnSpc>
              <a:spcBef>
                <a:spcPts val="0"/>
              </a:spcBef>
              <a:spcAft>
                <a:spcPts val="0"/>
              </a:spcAft>
              <a:buClrTx/>
              <a:buSzTx/>
              <a:buFontTx/>
              <a:buNone/>
              <a:tabLst>
                <a:tab pos="593235" algn="l"/>
                <a:tab pos="1186470" algn="l"/>
                <a:tab pos="1779705" algn="l"/>
                <a:tab pos="2372940" algn="l"/>
                <a:tab pos="2966175" algn="l"/>
                <a:tab pos="3559410" algn="l"/>
                <a:tab pos="4152645" algn="l"/>
                <a:tab pos="4745880" algn="l"/>
                <a:tab pos="5339115" algn="l"/>
                <a:tab pos="5932350" algn="l"/>
                <a:tab pos="6525585" algn="l"/>
                <a:tab pos="7118820" algn="l"/>
                <a:tab pos="7712055" algn="l"/>
                <a:tab pos="8305290" algn="l"/>
                <a:tab pos="8898526" algn="l"/>
                <a:tab pos="9491761" algn="l"/>
              </a:tabLst>
              <a:defRPr/>
            </a:pP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 </a:t>
            </a:r>
            <a:endParaRPr kumimoji="0" lang="en-US" sz="1428" b="0" i="0" u="none" strike="noStrike" kern="1200" cap="none" spc="0" normalizeH="0" baseline="0" noProof="0" dirty="0">
              <a:ln>
                <a:noFill/>
              </a:ln>
              <a:solidFill>
                <a:srgbClr val="525051"/>
              </a:solidFill>
              <a:effectLst/>
              <a:uLnTx/>
              <a:uFillTx/>
              <a:latin typeface="Courier New" panose="02070309020205020404" pitchFamily="49" charset="0"/>
              <a:ea typeface="Calibri" panose="020F0502020204030204" pitchFamily="34" charset="0"/>
              <a:cs typeface="Courier New" panose="02070309020205020404" pitchFamily="49" charset="0"/>
            </a:endParaRPr>
          </a:p>
          <a:p>
            <a:pPr marL="0" marR="0" lvl="0" indent="0" algn="l" defTabSz="932742" rtl="0" eaLnBrk="1" fontAlgn="auto" latinLnBrk="1" hangingPunct="1">
              <a:lnSpc>
                <a:spcPct val="100000"/>
              </a:lnSpc>
              <a:spcBef>
                <a:spcPts val="0"/>
              </a:spcBef>
              <a:spcAft>
                <a:spcPts val="0"/>
              </a:spcAft>
              <a:buClrTx/>
              <a:buSzTx/>
              <a:buFontTx/>
              <a:buNone/>
              <a:tabLst>
                <a:tab pos="593235" algn="l"/>
                <a:tab pos="1186470" algn="l"/>
                <a:tab pos="1779705" algn="l"/>
                <a:tab pos="2372940" algn="l"/>
                <a:tab pos="2966175" algn="l"/>
                <a:tab pos="3559410" algn="l"/>
                <a:tab pos="4152645" algn="l"/>
                <a:tab pos="4745880" algn="l"/>
                <a:tab pos="5339115" algn="l"/>
                <a:tab pos="5932350" algn="l"/>
                <a:tab pos="6525585" algn="l"/>
                <a:tab pos="7118820" algn="l"/>
                <a:tab pos="7712055" algn="l"/>
                <a:tab pos="8305290" algn="l"/>
                <a:tab pos="8898526" algn="l"/>
                <a:tab pos="9491761" algn="l"/>
              </a:tabLst>
              <a:defRPr/>
            </a:pP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Residuals:</a:t>
            </a:r>
            <a:endParaRPr kumimoji="0" lang="en-US" sz="1428" b="0" i="0" u="none" strike="noStrike" kern="1200" cap="none" spc="0" normalizeH="0" baseline="0" noProof="0" dirty="0">
              <a:ln>
                <a:noFill/>
              </a:ln>
              <a:solidFill>
                <a:srgbClr val="525051"/>
              </a:solidFill>
              <a:effectLst/>
              <a:uLnTx/>
              <a:uFillTx/>
              <a:latin typeface="Courier New" panose="02070309020205020404" pitchFamily="49" charset="0"/>
              <a:ea typeface="Calibri" panose="020F0502020204030204" pitchFamily="34" charset="0"/>
              <a:cs typeface="Courier New" panose="02070309020205020404" pitchFamily="49" charset="0"/>
            </a:endParaRPr>
          </a:p>
          <a:p>
            <a:pPr marL="0" marR="0" lvl="0" indent="0" algn="l" defTabSz="932742" rtl="0" eaLnBrk="1" fontAlgn="auto" latinLnBrk="1" hangingPunct="1">
              <a:lnSpc>
                <a:spcPct val="100000"/>
              </a:lnSpc>
              <a:spcBef>
                <a:spcPts val="0"/>
              </a:spcBef>
              <a:spcAft>
                <a:spcPts val="0"/>
              </a:spcAft>
              <a:buClrTx/>
              <a:buSzTx/>
              <a:buFontTx/>
              <a:buNone/>
              <a:tabLst>
                <a:tab pos="593235" algn="l"/>
                <a:tab pos="1186470" algn="l"/>
                <a:tab pos="1779705" algn="l"/>
                <a:tab pos="2372940" algn="l"/>
                <a:tab pos="2966175" algn="l"/>
                <a:tab pos="3559410" algn="l"/>
                <a:tab pos="4152645" algn="l"/>
                <a:tab pos="4745880" algn="l"/>
                <a:tab pos="5339115" algn="l"/>
                <a:tab pos="5932350" algn="l"/>
                <a:tab pos="6525585" algn="l"/>
                <a:tab pos="7118820" algn="l"/>
                <a:tab pos="7712055" algn="l"/>
                <a:tab pos="8305290" algn="l"/>
                <a:tab pos="8898526" algn="l"/>
                <a:tab pos="9491761" algn="l"/>
              </a:tabLst>
              <a:defRPr/>
            </a:pP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     Min       1Q   Median       3Q      Max </a:t>
            </a:r>
            <a:endParaRPr kumimoji="0" lang="en-US" sz="1428" b="0" i="0" u="none" strike="noStrike" kern="1200" cap="none" spc="0" normalizeH="0" baseline="0" noProof="0" dirty="0">
              <a:ln>
                <a:noFill/>
              </a:ln>
              <a:solidFill>
                <a:srgbClr val="525051"/>
              </a:solidFill>
              <a:effectLst/>
              <a:uLnTx/>
              <a:uFillTx/>
              <a:latin typeface="Courier New" panose="02070309020205020404" pitchFamily="49" charset="0"/>
              <a:ea typeface="Calibri" panose="020F0502020204030204" pitchFamily="34" charset="0"/>
              <a:cs typeface="Courier New" panose="02070309020205020404" pitchFamily="49" charset="0"/>
            </a:endParaRPr>
          </a:p>
          <a:p>
            <a:pPr marL="0" marR="0" lvl="0" indent="0" algn="l" defTabSz="932742" rtl="0" eaLnBrk="1" fontAlgn="auto" latinLnBrk="1" hangingPunct="1">
              <a:lnSpc>
                <a:spcPct val="100000"/>
              </a:lnSpc>
              <a:spcBef>
                <a:spcPts val="0"/>
              </a:spcBef>
              <a:spcAft>
                <a:spcPts val="0"/>
              </a:spcAft>
              <a:buClrTx/>
              <a:buSzTx/>
              <a:buFontTx/>
              <a:buNone/>
              <a:tabLst>
                <a:tab pos="593235" algn="l"/>
                <a:tab pos="1186470" algn="l"/>
                <a:tab pos="1779705" algn="l"/>
                <a:tab pos="2372940" algn="l"/>
                <a:tab pos="2966175" algn="l"/>
                <a:tab pos="3559410" algn="l"/>
                <a:tab pos="4152645" algn="l"/>
                <a:tab pos="4745880" algn="l"/>
                <a:tab pos="5339115" algn="l"/>
                <a:tab pos="5932350" algn="l"/>
                <a:tab pos="6525585" algn="l"/>
                <a:tab pos="7118820" algn="l"/>
                <a:tab pos="7712055" algn="l"/>
                <a:tab pos="8305290" algn="l"/>
                <a:tab pos="8898526" algn="l"/>
                <a:tab pos="9491761" algn="l"/>
              </a:tabLst>
              <a:defRPr/>
            </a:pP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-2.72433 -0.37421 -0.02269  0.34076  2.72813 </a:t>
            </a:r>
            <a:endParaRPr kumimoji="0" lang="en-US" sz="1428" b="0" i="0" u="none" strike="noStrike" kern="1200" cap="none" spc="0" normalizeH="0" baseline="0" noProof="0" dirty="0">
              <a:ln>
                <a:noFill/>
              </a:ln>
              <a:solidFill>
                <a:srgbClr val="525051"/>
              </a:solidFill>
              <a:effectLst/>
              <a:uLnTx/>
              <a:uFillTx/>
              <a:latin typeface="Courier New" panose="02070309020205020404" pitchFamily="49" charset="0"/>
              <a:ea typeface="Calibri" panose="020F0502020204030204" pitchFamily="34" charset="0"/>
              <a:cs typeface="Courier New" panose="02070309020205020404" pitchFamily="49" charset="0"/>
            </a:endParaRPr>
          </a:p>
          <a:p>
            <a:pPr marL="0" marR="0" lvl="0" indent="0" algn="l" defTabSz="932742" rtl="0" eaLnBrk="1" fontAlgn="auto" latinLnBrk="1" hangingPunct="1">
              <a:lnSpc>
                <a:spcPct val="100000"/>
              </a:lnSpc>
              <a:spcBef>
                <a:spcPts val="0"/>
              </a:spcBef>
              <a:spcAft>
                <a:spcPts val="0"/>
              </a:spcAft>
              <a:buClrTx/>
              <a:buSzTx/>
              <a:buFontTx/>
              <a:buNone/>
              <a:tabLst>
                <a:tab pos="593235" algn="l"/>
                <a:tab pos="1186470" algn="l"/>
                <a:tab pos="1779705" algn="l"/>
                <a:tab pos="2372940" algn="l"/>
                <a:tab pos="2966175" algn="l"/>
                <a:tab pos="3559410" algn="l"/>
                <a:tab pos="4152645" algn="l"/>
                <a:tab pos="4745880" algn="l"/>
                <a:tab pos="5339115" algn="l"/>
                <a:tab pos="5932350" algn="l"/>
                <a:tab pos="6525585" algn="l"/>
                <a:tab pos="7118820" algn="l"/>
                <a:tab pos="7712055" algn="l"/>
                <a:tab pos="8305290" algn="l"/>
                <a:tab pos="8898526" algn="l"/>
                <a:tab pos="9491761" algn="l"/>
              </a:tabLst>
              <a:defRPr/>
            </a:pP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 </a:t>
            </a:r>
            <a:endParaRPr kumimoji="0" lang="en-US" sz="1428" b="0" i="0" u="none" strike="noStrike" kern="1200" cap="none" spc="0" normalizeH="0" baseline="0" noProof="0" dirty="0">
              <a:ln>
                <a:noFill/>
              </a:ln>
              <a:solidFill>
                <a:srgbClr val="525051"/>
              </a:solidFill>
              <a:effectLst/>
              <a:uLnTx/>
              <a:uFillTx/>
              <a:latin typeface="Courier New" panose="02070309020205020404" pitchFamily="49" charset="0"/>
              <a:ea typeface="Calibri" panose="020F0502020204030204" pitchFamily="34" charset="0"/>
              <a:cs typeface="Courier New" panose="02070309020205020404" pitchFamily="49" charset="0"/>
            </a:endParaRPr>
          </a:p>
          <a:p>
            <a:pPr marL="0" marR="0" lvl="0" indent="0" algn="l" defTabSz="932742" rtl="0" eaLnBrk="1" fontAlgn="auto" latinLnBrk="1" hangingPunct="1">
              <a:lnSpc>
                <a:spcPct val="100000"/>
              </a:lnSpc>
              <a:spcBef>
                <a:spcPts val="0"/>
              </a:spcBef>
              <a:spcAft>
                <a:spcPts val="0"/>
              </a:spcAft>
              <a:buClrTx/>
              <a:buSzTx/>
              <a:buFontTx/>
              <a:buNone/>
              <a:tabLst>
                <a:tab pos="593235" algn="l"/>
                <a:tab pos="1186470" algn="l"/>
                <a:tab pos="1779705" algn="l"/>
                <a:tab pos="2372940" algn="l"/>
                <a:tab pos="2966175" algn="l"/>
                <a:tab pos="3559410" algn="l"/>
                <a:tab pos="4152645" algn="l"/>
                <a:tab pos="4745880" algn="l"/>
                <a:tab pos="5339115" algn="l"/>
                <a:tab pos="5932350" algn="l"/>
                <a:tab pos="6525585" algn="l"/>
                <a:tab pos="7118820" algn="l"/>
                <a:tab pos="7712055" algn="l"/>
                <a:tab pos="8305290" algn="l"/>
                <a:tab pos="8898526" algn="l"/>
                <a:tab pos="9491761" algn="l"/>
              </a:tabLst>
              <a:defRPr/>
            </a:pP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Coefficients:</a:t>
            </a:r>
            <a:endParaRPr kumimoji="0" lang="en-US" sz="1428" b="0" i="0" u="none" strike="noStrike" kern="1200" cap="none" spc="0" normalizeH="0" baseline="0" noProof="0" dirty="0">
              <a:ln>
                <a:noFill/>
              </a:ln>
              <a:solidFill>
                <a:srgbClr val="525051"/>
              </a:solidFill>
              <a:effectLst/>
              <a:uLnTx/>
              <a:uFillTx/>
              <a:latin typeface="Courier New" panose="02070309020205020404" pitchFamily="49" charset="0"/>
              <a:ea typeface="Calibri" panose="020F0502020204030204" pitchFamily="34" charset="0"/>
              <a:cs typeface="Courier New" panose="02070309020205020404" pitchFamily="49" charset="0"/>
            </a:endParaRPr>
          </a:p>
          <a:p>
            <a:pPr marL="0" marR="0" lvl="0" indent="0" algn="l" defTabSz="932742" rtl="0" eaLnBrk="1" fontAlgn="auto" latinLnBrk="1" hangingPunct="1">
              <a:lnSpc>
                <a:spcPct val="100000"/>
              </a:lnSpc>
              <a:spcBef>
                <a:spcPts val="0"/>
              </a:spcBef>
              <a:spcAft>
                <a:spcPts val="0"/>
              </a:spcAft>
              <a:buClrTx/>
              <a:buSzTx/>
              <a:buFontTx/>
              <a:buNone/>
              <a:tabLst>
                <a:tab pos="593235" algn="l"/>
                <a:tab pos="1186470" algn="l"/>
                <a:tab pos="1779705" algn="l"/>
                <a:tab pos="2372940" algn="l"/>
                <a:tab pos="2966175" algn="l"/>
                <a:tab pos="3559410" algn="l"/>
                <a:tab pos="4152645" algn="l"/>
                <a:tab pos="4745880" algn="l"/>
                <a:tab pos="5339115" algn="l"/>
                <a:tab pos="5932350" algn="l"/>
                <a:tab pos="6525585" algn="l"/>
                <a:tab pos="7118820" algn="l"/>
                <a:tab pos="7712055" algn="l"/>
                <a:tab pos="8305290" algn="l"/>
                <a:tab pos="8898526" algn="l"/>
                <a:tab pos="9491761" algn="l"/>
              </a:tabLst>
              <a:defRPr/>
            </a:pP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                                        Estimate Std. Error t value </a:t>
            </a:r>
            <a:r>
              <a:rPr kumimoji="0" lang="en-US" sz="1428" b="0" i="0" u="none" strike="noStrike" kern="1200" cap="none" spc="0" normalizeH="0" baseline="0" noProof="0" dirty="0" err="1">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Pr</a:t>
            </a: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(&gt;|t|)    </a:t>
            </a:r>
            <a:endParaRPr kumimoji="0" lang="en-US" sz="1428" b="0" i="0" u="none" strike="noStrike" kern="1200" cap="none" spc="0" normalizeH="0" baseline="0" noProof="0" dirty="0">
              <a:ln>
                <a:noFill/>
              </a:ln>
              <a:solidFill>
                <a:srgbClr val="525051"/>
              </a:solidFill>
              <a:effectLst/>
              <a:uLnTx/>
              <a:uFillTx/>
              <a:latin typeface="Courier New" panose="02070309020205020404" pitchFamily="49" charset="0"/>
              <a:ea typeface="Calibri" panose="020F0502020204030204" pitchFamily="34" charset="0"/>
              <a:cs typeface="Courier New" panose="02070309020205020404" pitchFamily="49" charset="0"/>
            </a:endParaRPr>
          </a:p>
          <a:p>
            <a:pPr marL="0" marR="0" lvl="0" indent="0" algn="l" defTabSz="932742" rtl="0" eaLnBrk="1" fontAlgn="auto" latinLnBrk="1" hangingPunct="1">
              <a:lnSpc>
                <a:spcPct val="100000"/>
              </a:lnSpc>
              <a:spcBef>
                <a:spcPts val="0"/>
              </a:spcBef>
              <a:spcAft>
                <a:spcPts val="0"/>
              </a:spcAft>
              <a:buClrTx/>
              <a:buSzTx/>
              <a:buFontTx/>
              <a:buNone/>
              <a:tabLst>
                <a:tab pos="593235" algn="l"/>
                <a:tab pos="1186470" algn="l"/>
                <a:tab pos="1779705" algn="l"/>
                <a:tab pos="2372940" algn="l"/>
                <a:tab pos="2966175" algn="l"/>
                <a:tab pos="3559410" algn="l"/>
                <a:tab pos="4152645" algn="l"/>
                <a:tab pos="4745880" algn="l"/>
                <a:tab pos="5339115" algn="l"/>
                <a:tab pos="5932350" algn="l"/>
                <a:tab pos="6525585" algn="l"/>
                <a:tab pos="7118820" algn="l"/>
                <a:tab pos="7712055" algn="l"/>
                <a:tab pos="8305290" algn="l"/>
                <a:tab pos="8898526" algn="l"/>
                <a:tab pos="9491761" algn="l"/>
              </a:tabLst>
              <a:defRPr/>
            </a:pP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(Intercept)                              9.94534    0.04541 219.024  &lt; 2e-16 ***</a:t>
            </a:r>
            <a:endParaRPr kumimoji="0" lang="en-US" sz="1428" b="0" i="0" u="none" strike="noStrike" kern="1200" cap="none" spc="0" normalizeH="0" baseline="0" noProof="0" dirty="0">
              <a:ln>
                <a:noFill/>
              </a:ln>
              <a:solidFill>
                <a:srgbClr val="525051"/>
              </a:solidFill>
              <a:effectLst/>
              <a:uLnTx/>
              <a:uFillTx/>
              <a:latin typeface="Courier New" panose="02070309020205020404" pitchFamily="49" charset="0"/>
              <a:ea typeface="Calibri" panose="020F0502020204030204" pitchFamily="34" charset="0"/>
              <a:cs typeface="Courier New" panose="02070309020205020404" pitchFamily="49" charset="0"/>
            </a:endParaRPr>
          </a:p>
          <a:p>
            <a:pPr marL="0" marR="0" lvl="0" indent="0" algn="l" defTabSz="932742" rtl="0" eaLnBrk="1" fontAlgn="auto" latinLnBrk="1" hangingPunct="1">
              <a:lnSpc>
                <a:spcPct val="100000"/>
              </a:lnSpc>
              <a:spcBef>
                <a:spcPts val="0"/>
              </a:spcBef>
              <a:spcAft>
                <a:spcPts val="0"/>
              </a:spcAft>
              <a:buClrTx/>
              <a:buSzTx/>
              <a:buFontTx/>
              <a:buNone/>
              <a:tabLst>
                <a:tab pos="593235" algn="l"/>
                <a:tab pos="1186470" algn="l"/>
                <a:tab pos="1779705" algn="l"/>
                <a:tab pos="2372940" algn="l"/>
                <a:tab pos="2966175" algn="l"/>
                <a:tab pos="3559410" algn="l"/>
                <a:tab pos="4152645" algn="l"/>
                <a:tab pos="4745880" algn="l"/>
                <a:tab pos="5339115" algn="l"/>
                <a:tab pos="5932350" algn="l"/>
                <a:tab pos="6525585" algn="l"/>
                <a:tab pos="7118820" algn="l"/>
                <a:tab pos="7712055" algn="l"/>
                <a:tab pos="8305290" algn="l"/>
                <a:tab pos="8898526" algn="l"/>
                <a:tab pos="9491761" algn="l"/>
              </a:tabLst>
              <a:defRPr/>
            </a:pP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log(</a:t>
            </a:r>
            <a:r>
              <a:rPr kumimoji="0" lang="en-US" sz="1428" b="0" i="0" u="none" strike="noStrike" kern="1200" cap="none" spc="0" normalizeH="0" baseline="0" noProof="0" dirty="0" err="1">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price.dominicks</a:t>
            </a: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                     0.59255    0.03308  17.912  &lt; 2e-16 ***</a:t>
            </a:r>
            <a:endParaRPr kumimoji="0" lang="en-US" sz="1428" b="0" i="0" u="none" strike="noStrike" kern="1200" cap="none" spc="0" normalizeH="0" baseline="0" noProof="0" dirty="0">
              <a:ln>
                <a:noFill/>
              </a:ln>
              <a:solidFill>
                <a:srgbClr val="525051"/>
              </a:solidFill>
              <a:effectLst/>
              <a:uLnTx/>
              <a:uFillTx/>
              <a:latin typeface="Courier New" panose="02070309020205020404" pitchFamily="49" charset="0"/>
              <a:ea typeface="Calibri" panose="020F0502020204030204" pitchFamily="34" charset="0"/>
              <a:cs typeface="Courier New" panose="02070309020205020404" pitchFamily="49" charset="0"/>
            </a:endParaRPr>
          </a:p>
          <a:p>
            <a:pPr marL="0" marR="0" lvl="0" indent="0" algn="l" defTabSz="932742" rtl="0" eaLnBrk="1" fontAlgn="auto" latinLnBrk="1" hangingPunct="1">
              <a:lnSpc>
                <a:spcPct val="100000"/>
              </a:lnSpc>
              <a:spcBef>
                <a:spcPts val="0"/>
              </a:spcBef>
              <a:spcAft>
                <a:spcPts val="0"/>
              </a:spcAft>
              <a:buClrTx/>
              <a:buSzTx/>
              <a:buFontTx/>
              <a:buNone/>
              <a:tabLst>
                <a:tab pos="593235" algn="l"/>
                <a:tab pos="1186470" algn="l"/>
                <a:tab pos="1779705" algn="l"/>
                <a:tab pos="2372940" algn="l"/>
                <a:tab pos="2966175" algn="l"/>
                <a:tab pos="3559410" algn="l"/>
                <a:tab pos="4152645" algn="l"/>
                <a:tab pos="4745880" algn="l"/>
                <a:tab pos="5339115" algn="l"/>
                <a:tab pos="5932350" algn="l"/>
                <a:tab pos="6525585" algn="l"/>
                <a:tab pos="7118820" algn="l"/>
                <a:tab pos="7712055" algn="l"/>
                <a:tab pos="8305290" algn="l"/>
                <a:tab pos="8898526" algn="l"/>
                <a:tab pos="9491761" algn="l"/>
              </a:tabLst>
              <a:defRPr/>
            </a:pPr>
            <a:r>
              <a:rPr kumimoji="0" lang="en-US" sz="1428" b="0" i="0" u="none" strike="noStrike" kern="1200" cap="none" spc="0" normalizeH="0" baseline="0" noProof="0" dirty="0" err="1">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feat.dominicks</a:t>
            </a: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                          -0.09239    0.03240  -2.852  0.00435 ** </a:t>
            </a:r>
            <a:endParaRPr kumimoji="0" lang="en-US" sz="1428" b="0" i="0" u="none" strike="noStrike" kern="1200" cap="none" spc="0" normalizeH="0" baseline="0" noProof="0" dirty="0">
              <a:ln>
                <a:noFill/>
              </a:ln>
              <a:solidFill>
                <a:srgbClr val="525051"/>
              </a:solidFill>
              <a:effectLst/>
              <a:uLnTx/>
              <a:uFillTx/>
              <a:latin typeface="Courier New" panose="02070309020205020404" pitchFamily="49" charset="0"/>
              <a:ea typeface="Calibri" panose="020F0502020204030204" pitchFamily="34" charset="0"/>
              <a:cs typeface="Courier New" panose="02070309020205020404" pitchFamily="49" charset="0"/>
            </a:endParaRPr>
          </a:p>
          <a:p>
            <a:pPr marL="0" marR="0" lvl="0" indent="0" algn="l" defTabSz="932742" rtl="0" eaLnBrk="1" fontAlgn="auto" latinLnBrk="1" hangingPunct="1">
              <a:lnSpc>
                <a:spcPct val="100000"/>
              </a:lnSpc>
              <a:spcBef>
                <a:spcPts val="0"/>
              </a:spcBef>
              <a:spcAft>
                <a:spcPts val="0"/>
              </a:spcAft>
              <a:buClrTx/>
              <a:buSzTx/>
              <a:buFontTx/>
              <a:buNone/>
              <a:tabLst>
                <a:tab pos="593235" algn="l"/>
                <a:tab pos="1186470" algn="l"/>
                <a:tab pos="1779705" algn="l"/>
                <a:tab pos="2372940" algn="l"/>
                <a:tab pos="2966175" algn="l"/>
                <a:tab pos="3559410" algn="l"/>
                <a:tab pos="4152645" algn="l"/>
                <a:tab pos="4745880" algn="l"/>
                <a:tab pos="5339115" algn="l"/>
                <a:tab pos="5932350" algn="l"/>
                <a:tab pos="6525585" algn="l"/>
                <a:tab pos="7118820" algn="l"/>
                <a:tab pos="7712055" algn="l"/>
                <a:tab pos="8305290" algn="l"/>
                <a:tab pos="8898526" algn="l"/>
                <a:tab pos="9491761" algn="l"/>
              </a:tabLst>
              <a:defRPr/>
            </a:pP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log(</a:t>
            </a:r>
            <a:r>
              <a:rPr kumimoji="0" lang="en-US" sz="1428" b="0" i="0" u="none" strike="noStrike" kern="1200" cap="none" spc="0" normalizeH="0" baseline="0" noProof="0" dirty="0" err="1">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price.minute.maid</a:t>
            </a: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                  -2.42169    0.04360 -55.547  &lt; 2e-16 ***</a:t>
            </a:r>
            <a:endParaRPr kumimoji="0" lang="en-US" sz="1428" b="0" i="0" u="none" strike="noStrike" kern="1200" cap="none" spc="0" normalizeH="0" baseline="0" noProof="0" dirty="0">
              <a:ln>
                <a:noFill/>
              </a:ln>
              <a:solidFill>
                <a:srgbClr val="525051"/>
              </a:solidFill>
              <a:effectLst/>
              <a:uLnTx/>
              <a:uFillTx/>
              <a:latin typeface="Courier New" panose="02070309020205020404" pitchFamily="49" charset="0"/>
              <a:ea typeface="Calibri" panose="020F0502020204030204" pitchFamily="34" charset="0"/>
              <a:cs typeface="Courier New" panose="02070309020205020404" pitchFamily="49" charset="0"/>
            </a:endParaRPr>
          </a:p>
          <a:p>
            <a:pPr marL="0" marR="0" lvl="0" indent="0" algn="l" defTabSz="932742" rtl="0" eaLnBrk="1" fontAlgn="auto" latinLnBrk="1" hangingPunct="1">
              <a:lnSpc>
                <a:spcPct val="100000"/>
              </a:lnSpc>
              <a:spcBef>
                <a:spcPts val="0"/>
              </a:spcBef>
              <a:spcAft>
                <a:spcPts val="0"/>
              </a:spcAft>
              <a:buClrTx/>
              <a:buSzTx/>
              <a:buFontTx/>
              <a:buNone/>
              <a:tabLst>
                <a:tab pos="593235" algn="l"/>
                <a:tab pos="1186470" algn="l"/>
                <a:tab pos="1779705" algn="l"/>
                <a:tab pos="2372940" algn="l"/>
                <a:tab pos="2966175" algn="l"/>
                <a:tab pos="3559410" algn="l"/>
                <a:tab pos="4152645" algn="l"/>
                <a:tab pos="4745880" algn="l"/>
                <a:tab pos="5339115" algn="l"/>
                <a:tab pos="5932350" algn="l"/>
                <a:tab pos="6525585" algn="l"/>
                <a:tab pos="7118820" algn="l"/>
                <a:tab pos="7712055" algn="l"/>
                <a:tab pos="8305290" algn="l"/>
                <a:tab pos="8898526" algn="l"/>
                <a:tab pos="9491761" algn="l"/>
              </a:tabLst>
              <a:defRPr/>
            </a:pPr>
            <a:r>
              <a:rPr kumimoji="0" lang="en-US" sz="1428" b="0" i="0" u="none" strike="noStrike" kern="1200" cap="none" spc="0" normalizeH="0" baseline="0" noProof="0" dirty="0" err="1">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feat.minute.maid</a:t>
            </a: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                         1.83595    0.06239  29.427  &lt; 2e-16 ***</a:t>
            </a:r>
            <a:endParaRPr kumimoji="0" lang="en-US" sz="1428" b="0" i="0" u="none" strike="noStrike" kern="1200" cap="none" spc="0" normalizeH="0" baseline="0" noProof="0" dirty="0">
              <a:ln>
                <a:noFill/>
              </a:ln>
              <a:solidFill>
                <a:srgbClr val="525051"/>
              </a:solidFill>
              <a:effectLst/>
              <a:uLnTx/>
              <a:uFillTx/>
              <a:latin typeface="Courier New" panose="02070309020205020404" pitchFamily="49" charset="0"/>
              <a:ea typeface="Calibri" panose="020F0502020204030204" pitchFamily="34" charset="0"/>
              <a:cs typeface="Courier New" panose="02070309020205020404" pitchFamily="49" charset="0"/>
            </a:endParaRPr>
          </a:p>
          <a:p>
            <a:pPr marL="0" marR="0" lvl="0" indent="0" algn="l" defTabSz="932742" rtl="0" eaLnBrk="1" fontAlgn="auto" latinLnBrk="1" hangingPunct="1">
              <a:lnSpc>
                <a:spcPct val="100000"/>
              </a:lnSpc>
              <a:spcBef>
                <a:spcPts val="0"/>
              </a:spcBef>
              <a:spcAft>
                <a:spcPts val="0"/>
              </a:spcAft>
              <a:buClrTx/>
              <a:buSzTx/>
              <a:buFontTx/>
              <a:buNone/>
              <a:tabLst>
                <a:tab pos="593235" algn="l"/>
                <a:tab pos="1186470" algn="l"/>
                <a:tab pos="1779705" algn="l"/>
                <a:tab pos="2372940" algn="l"/>
                <a:tab pos="2966175" algn="l"/>
                <a:tab pos="3559410" algn="l"/>
                <a:tab pos="4152645" algn="l"/>
                <a:tab pos="4745880" algn="l"/>
                <a:tab pos="5339115" algn="l"/>
                <a:tab pos="5932350" algn="l"/>
                <a:tab pos="6525585" algn="l"/>
                <a:tab pos="7118820" algn="l"/>
                <a:tab pos="7712055" algn="l"/>
                <a:tab pos="8305290" algn="l"/>
                <a:tab pos="8898526" algn="l"/>
                <a:tab pos="9491761" algn="l"/>
              </a:tabLst>
              <a:defRPr/>
            </a:pP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log(</a:t>
            </a:r>
            <a:r>
              <a:rPr kumimoji="0" lang="en-US" sz="1428" b="0" i="0" u="none" strike="noStrike" kern="1200" cap="none" spc="0" normalizeH="0" baseline="0" noProof="0" dirty="0" err="1">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price.tropicana</a:t>
            </a: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                     0.58930    0.03681  16.010  &lt; 2e-16 ***</a:t>
            </a:r>
            <a:endParaRPr kumimoji="0" lang="en-US" sz="1428" b="0" i="0" u="none" strike="noStrike" kern="1200" cap="none" spc="0" normalizeH="0" baseline="0" noProof="0" dirty="0">
              <a:ln>
                <a:noFill/>
              </a:ln>
              <a:solidFill>
                <a:srgbClr val="525051"/>
              </a:solidFill>
              <a:effectLst/>
              <a:uLnTx/>
              <a:uFillTx/>
              <a:latin typeface="Courier New" panose="02070309020205020404" pitchFamily="49" charset="0"/>
              <a:ea typeface="Calibri" panose="020F0502020204030204" pitchFamily="34" charset="0"/>
              <a:cs typeface="Courier New" panose="02070309020205020404" pitchFamily="49" charset="0"/>
            </a:endParaRPr>
          </a:p>
          <a:p>
            <a:pPr marL="0" marR="0" lvl="0" indent="0" algn="l" defTabSz="932742" rtl="0" eaLnBrk="1" fontAlgn="auto" latinLnBrk="1" hangingPunct="1">
              <a:lnSpc>
                <a:spcPct val="100000"/>
              </a:lnSpc>
              <a:spcBef>
                <a:spcPts val="0"/>
              </a:spcBef>
              <a:spcAft>
                <a:spcPts val="0"/>
              </a:spcAft>
              <a:buClrTx/>
              <a:buSzTx/>
              <a:buFontTx/>
              <a:buNone/>
              <a:tabLst>
                <a:tab pos="593235" algn="l"/>
                <a:tab pos="1186470" algn="l"/>
                <a:tab pos="1779705" algn="l"/>
                <a:tab pos="2372940" algn="l"/>
                <a:tab pos="2966175" algn="l"/>
                <a:tab pos="3559410" algn="l"/>
                <a:tab pos="4152645" algn="l"/>
                <a:tab pos="4745880" algn="l"/>
                <a:tab pos="5339115" algn="l"/>
                <a:tab pos="5932350" algn="l"/>
                <a:tab pos="6525585" algn="l"/>
                <a:tab pos="7118820" algn="l"/>
                <a:tab pos="7712055" algn="l"/>
                <a:tab pos="8305290" algn="l"/>
                <a:tab pos="8898526" algn="l"/>
                <a:tab pos="9491761" algn="l"/>
              </a:tabLst>
              <a:defRPr/>
            </a:pPr>
            <a:r>
              <a:rPr kumimoji="0" lang="en-US" sz="1428" b="0" i="0" u="none" strike="noStrike" kern="1200" cap="none" spc="0" normalizeH="0" baseline="0" noProof="0" dirty="0" err="1">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feat.tropicana</a:t>
            </a: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                           0.70944    0.07637   9.290  &lt; 2e-16 ***</a:t>
            </a:r>
            <a:endParaRPr kumimoji="0" lang="en-US" sz="1428" b="0" i="0" u="none" strike="noStrike" kern="1200" cap="none" spc="0" normalizeH="0" baseline="0" noProof="0" dirty="0">
              <a:ln>
                <a:noFill/>
              </a:ln>
              <a:solidFill>
                <a:srgbClr val="525051"/>
              </a:solidFill>
              <a:effectLst/>
              <a:uLnTx/>
              <a:uFillTx/>
              <a:latin typeface="Courier New" panose="02070309020205020404" pitchFamily="49" charset="0"/>
              <a:ea typeface="Calibri" panose="020F0502020204030204" pitchFamily="34" charset="0"/>
              <a:cs typeface="Courier New" panose="02070309020205020404" pitchFamily="49" charset="0"/>
            </a:endParaRPr>
          </a:p>
          <a:p>
            <a:pPr marL="0" marR="0" lvl="0" indent="0" algn="l" defTabSz="932742" rtl="0" eaLnBrk="1" fontAlgn="auto" latinLnBrk="1" hangingPunct="1">
              <a:lnSpc>
                <a:spcPct val="100000"/>
              </a:lnSpc>
              <a:spcBef>
                <a:spcPts val="0"/>
              </a:spcBef>
              <a:spcAft>
                <a:spcPts val="0"/>
              </a:spcAft>
              <a:buClrTx/>
              <a:buSzTx/>
              <a:buFontTx/>
              <a:buNone/>
              <a:tabLst>
                <a:tab pos="593235" algn="l"/>
                <a:tab pos="1186470" algn="l"/>
                <a:tab pos="1779705" algn="l"/>
                <a:tab pos="2372940" algn="l"/>
                <a:tab pos="2966175" algn="l"/>
                <a:tab pos="3559410" algn="l"/>
                <a:tab pos="4152645" algn="l"/>
                <a:tab pos="4745880" algn="l"/>
                <a:tab pos="5339115" algn="l"/>
                <a:tab pos="5932350" algn="l"/>
                <a:tab pos="6525585" algn="l"/>
                <a:tab pos="7118820" algn="l"/>
                <a:tab pos="7712055" algn="l"/>
                <a:tab pos="8305290" algn="l"/>
                <a:tab pos="8898526" algn="l"/>
                <a:tab pos="9491761" algn="l"/>
              </a:tabLst>
              <a:defRPr/>
            </a:pP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log(</a:t>
            </a:r>
            <a:r>
              <a:rPr kumimoji="0" lang="en-US" sz="1428" b="0" i="0" u="none" strike="noStrike" kern="1200" cap="none" spc="0" normalizeH="0" baseline="0" noProof="0" dirty="0" err="1">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price.dominicks</a:t>
            </a: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a:t>
            </a:r>
            <a:r>
              <a:rPr kumimoji="0" lang="en-US" sz="1428" b="0" i="0" u="none" strike="noStrike" kern="1200" cap="none" spc="0" normalizeH="0" baseline="0" noProof="0" dirty="0" err="1">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feat.dominicks</a:t>
            </a: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      0.04523    0.06282   0.720  0.47149    </a:t>
            </a:r>
            <a:endParaRPr kumimoji="0" lang="en-US" sz="1428" b="0" i="0" u="none" strike="noStrike" kern="1200" cap="none" spc="0" normalizeH="0" baseline="0" noProof="0" dirty="0">
              <a:ln>
                <a:noFill/>
              </a:ln>
              <a:solidFill>
                <a:srgbClr val="525051"/>
              </a:solidFill>
              <a:effectLst/>
              <a:uLnTx/>
              <a:uFillTx/>
              <a:latin typeface="Courier New" panose="02070309020205020404" pitchFamily="49" charset="0"/>
              <a:ea typeface="Calibri" panose="020F0502020204030204" pitchFamily="34" charset="0"/>
              <a:cs typeface="Courier New" panose="02070309020205020404" pitchFamily="49" charset="0"/>
            </a:endParaRPr>
          </a:p>
          <a:p>
            <a:pPr marL="0" marR="0" lvl="0" indent="0" algn="l" defTabSz="932742" rtl="0" eaLnBrk="1" fontAlgn="auto" latinLnBrk="1" hangingPunct="1">
              <a:lnSpc>
                <a:spcPct val="100000"/>
              </a:lnSpc>
              <a:spcBef>
                <a:spcPts val="0"/>
              </a:spcBef>
              <a:spcAft>
                <a:spcPts val="0"/>
              </a:spcAft>
              <a:buClrTx/>
              <a:buSzTx/>
              <a:buFontTx/>
              <a:buNone/>
              <a:tabLst>
                <a:tab pos="593235" algn="l"/>
                <a:tab pos="1186470" algn="l"/>
                <a:tab pos="1779705" algn="l"/>
                <a:tab pos="2372940" algn="l"/>
                <a:tab pos="2966175" algn="l"/>
                <a:tab pos="3559410" algn="l"/>
                <a:tab pos="4152645" algn="l"/>
                <a:tab pos="4745880" algn="l"/>
                <a:tab pos="5339115" algn="l"/>
                <a:tab pos="5932350" algn="l"/>
                <a:tab pos="6525585" algn="l"/>
                <a:tab pos="7118820" algn="l"/>
                <a:tab pos="7712055" algn="l"/>
                <a:tab pos="8305290" algn="l"/>
                <a:tab pos="8898526" algn="l"/>
                <a:tab pos="9491761" algn="l"/>
              </a:tabLst>
              <a:defRPr/>
            </a:pPr>
            <a:r>
              <a:rPr kumimoji="0" lang="en-US" sz="1836" b="1"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log(</a:t>
            </a:r>
            <a:r>
              <a:rPr kumimoji="0" lang="en-US" sz="1836" b="1" i="0" u="none" strike="noStrike" kern="1200" cap="none" spc="0" normalizeH="0" baseline="0" noProof="0" dirty="0" err="1">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price.minute.maid</a:t>
            </a:r>
            <a:r>
              <a:rPr kumimoji="0" lang="en-US" sz="1836" b="1"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a:t>
            </a:r>
            <a:r>
              <a:rPr kumimoji="0" lang="en-US" sz="1836" b="1" i="0" u="none" strike="noStrike" kern="1200" cap="none" spc="0" normalizeH="0" baseline="0" noProof="0" dirty="0" err="1">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feat.minute.maid</a:t>
            </a:r>
            <a:r>
              <a:rPr kumimoji="0" lang="en-US" sz="1836" b="1"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 -1.14745    0.08246 -13.915  &lt; 2e-16 ***</a:t>
            </a:r>
            <a:endParaRPr kumimoji="0" lang="en-US" sz="1836" b="1" i="0" u="none" strike="noStrike" kern="1200" cap="none" spc="0" normalizeH="0" baseline="0" noProof="0" dirty="0">
              <a:ln>
                <a:noFill/>
              </a:ln>
              <a:solidFill>
                <a:srgbClr val="525051"/>
              </a:solidFill>
              <a:effectLst/>
              <a:uLnTx/>
              <a:uFillTx/>
              <a:latin typeface="Courier New" panose="02070309020205020404" pitchFamily="49" charset="0"/>
              <a:ea typeface="Calibri" panose="020F0502020204030204" pitchFamily="34" charset="0"/>
              <a:cs typeface="Courier New" panose="02070309020205020404" pitchFamily="49" charset="0"/>
            </a:endParaRPr>
          </a:p>
          <a:p>
            <a:pPr marL="0" marR="0" lvl="0" indent="0" algn="l" defTabSz="932742" rtl="0" eaLnBrk="1" fontAlgn="auto" latinLnBrk="1" hangingPunct="1">
              <a:lnSpc>
                <a:spcPct val="100000"/>
              </a:lnSpc>
              <a:spcBef>
                <a:spcPts val="0"/>
              </a:spcBef>
              <a:spcAft>
                <a:spcPts val="0"/>
              </a:spcAft>
              <a:buClrTx/>
              <a:buSzTx/>
              <a:buFontTx/>
              <a:buNone/>
              <a:tabLst>
                <a:tab pos="593235" algn="l"/>
                <a:tab pos="1186470" algn="l"/>
                <a:tab pos="1779705" algn="l"/>
                <a:tab pos="2372940" algn="l"/>
                <a:tab pos="2966175" algn="l"/>
                <a:tab pos="3559410" algn="l"/>
                <a:tab pos="4152645" algn="l"/>
                <a:tab pos="4745880" algn="l"/>
                <a:tab pos="5339115" algn="l"/>
                <a:tab pos="5932350" algn="l"/>
                <a:tab pos="6525585" algn="l"/>
                <a:tab pos="7118820" algn="l"/>
                <a:tab pos="7712055" algn="l"/>
                <a:tab pos="8305290" algn="l"/>
                <a:tab pos="8898526" algn="l"/>
                <a:tab pos="9491761" algn="l"/>
              </a:tabLst>
              <a:defRPr/>
            </a:pP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log(</a:t>
            </a:r>
            <a:r>
              <a:rPr kumimoji="0" lang="en-US" sz="1428" b="0" i="0" u="none" strike="noStrike" kern="1200" cap="none" spc="0" normalizeH="0" baseline="0" noProof="0" dirty="0" err="1">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price.tropicana</a:t>
            </a: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a:t>
            </a:r>
            <a:r>
              <a:rPr kumimoji="0" lang="en-US" sz="1428" b="0" i="0" u="none" strike="noStrike" kern="1200" cap="none" spc="0" normalizeH="0" baseline="0" noProof="0" dirty="0" err="1">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feat.tropicana</a:t>
            </a: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     -0.94700    0.08328 -11.371  &lt; 2e-16 ***</a:t>
            </a:r>
            <a:endParaRPr kumimoji="0" lang="en-US" sz="1428" b="0" i="0" u="none" strike="noStrike" kern="1200" cap="none" spc="0" normalizeH="0" baseline="0" noProof="0" dirty="0">
              <a:ln>
                <a:noFill/>
              </a:ln>
              <a:solidFill>
                <a:srgbClr val="525051"/>
              </a:solidFill>
              <a:effectLst/>
              <a:uLnTx/>
              <a:uFillTx/>
              <a:latin typeface="Courier New" panose="02070309020205020404" pitchFamily="49" charset="0"/>
              <a:ea typeface="Calibri" panose="020F0502020204030204" pitchFamily="34" charset="0"/>
              <a:cs typeface="Courier New" panose="02070309020205020404" pitchFamily="49" charset="0"/>
            </a:endParaRPr>
          </a:p>
          <a:p>
            <a:pPr marL="0" marR="0" lvl="0" indent="0" algn="l" defTabSz="932742" rtl="0" eaLnBrk="1" fontAlgn="auto" latinLnBrk="1" hangingPunct="1">
              <a:lnSpc>
                <a:spcPct val="100000"/>
              </a:lnSpc>
              <a:spcBef>
                <a:spcPts val="0"/>
              </a:spcBef>
              <a:spcAft>
                <a:spcPts val="0"/>
              </a:spcAft>
              <a:buClrTx/>
              <a:buSzTx/>
              <a:buFontTx/>
              <a:buNone/>
              <a:tabLst>
                <a:tab pos="593235" algn="l"/>
                <a:tab pos="1186470" algn="l"/>
                <a:tab pos="1779705" algn="l"/>
                <a:tab pos="2372940" algn="l"/>
                <a:tab pos="2966175" algn="l"/>
                <a:tab pos="3559410" algn="l"/>
                <a:tab pos="4152645" algn="l"/>
                <a:tab pos="4745880" algn="l"/>
                <a:tab pos="5339115" algn="l"/>
                <a:tab pos="5932350" algn="l"/>
                <a:tab pos="6525585" algn="l"/>
                <a:tab pos="7118820" algn="l"/>
                <a:tab pos="7712055" algn="l"/>
                <a:tab pos="8305290" algn="l"/>
                <a:tab pos="8898526" algn="l"/>
                <a:tab pos="9491761" algn="l"/>
              </a:tabLst>
              <a:defRPr/>
            </a:pP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a:t>
            </a:r>
            <a:endParaRPr kumimoji="0" lang="en-US" sz="1428" b="0" i="0" u="none" strike="noStrike" kern="1200" cap="none" spc="0" normalizeH="0" baseline="0" noProof="0" dirty="0">
              <a:ln>
                <a:noFill/>
              </a:ln>
              <a:solidFill>
                <a:srgbClr val="525051"/>
              </a:solidFill>
              <a:effectLst/>
              <a:uLnTx/>
              <a:uFillTx/>
              <a:latin typeface="Courier New" panose="02070309020205020404" pitchFamily="49" charset="0"/>
              <a:ea typeface="Calibri" panose="020F0502020204030204" pitchFamily="34" charset="0"/>
              <a:cs typeface="Courier New" panose="02070309020205020404" pitchFamily="49" charset="0"/>
            </a:endParaRPr>
          </a:p>
          <a:p>
            <a:pPr marL="0" marR="0" lvl="0" indent="0" algn="l" defTabSz="932742" rtl="0" eaLnBrk="1" fontAlgn="auto" latinLnBrk="1" hangingPunct="1">
              <a:lnSpc>
                <a:spcPct val="100000"/>
              </a:lnSpc>
              <a:spcBef>
                <a:spcPts val="0"/>
              </a:spcBef>
              <a:spcAft>
                <a:spcPts val="0"/>
              </a:spcAft>
              <a:buClrTx/>
              <a:buSzTx/>
              <a:buFontTx/>
              <a:buNone/>
              <a:tabLst>
                <a:tab pos="593235" algn="l"/>
                <a:tab pos="1186470" algn="l"/>
                <a:tab pos="1779705" algn="l"/>
                <a:tab pos="2372940" algn="l"/>
                <a:tab pos="2966175" algn="l"/>
                <a:tab pos="3559410" algn="l"/>
                <a:tab pos="4152645" algn="l"/>
                <a:tab pos="4745880" algn="l"/>
                <a:tab pos="5339115" algn="l"/>
                <a:tab pos="5932350" algn="l"/>
                <a:tab pos="6525585" algn="l"/>
                <a:tab pos="7118820" algn="l"/>
                <a:tab pos="7712055" algn="l"/>
                <a:tab pos="8305290" algn="l"/>
                <a:tab pos="8898526" algn="l"/>
                <a:tab pos="9491761" algn="l"/>
              </a:tabLst>
              <a:defRPr/>
            </a:pPr>
            <a:r>
              <a:rPr kumimoji="0" lang="en-US" sz="1428" b="0" i="0" u="none" strike="noStrike" kern="1200" cap="none" spc="0" normalizeH="0" baseline="0" noProof="0" dirty="0" err="1">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Signif</a:t>
            </a: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 codes:  0 ‘***’ 0.001 ‘**’ 0.01 ‘*’ 0.05 ‘.’ 0.1 ‘ ’ 1</a:t>
            </a:r>
            <a:endParaRPr kumimoji="0" lang="en-US" sz="1428" b="0" i="0" u="none" strike="noStrike" kern="1200" cap="none" spc="0" normalizeH="0" baseline="0" noProof="0" dirty="0">
              <a:ln>
                <a:noFill/>
              </a:ln>
              <a:solidFill>
                <a:srgbClr val="525051"/>
              </a:solidFill>
              <a:effectLst/>
              <a:uLnTx/>
              <a:uFillTx/>
              <a:latin typeface="Courier New" panose="02070309020205020404" pitchFamily="49" charset="0"/>
              <a:ea typeface="Calibri" panose="020F0502020204030204" pitchFamily="34" charset="0"/>
              <a:cs typeface="Courier New" panose="02070309020205020404" pitchFamily="49" charset="0"/>
            </a:endParaRPr>
          </a:p>
          <a:p>
            <a:pPr marL="0" marR="0" lvl="0" indent="0" algn="l" defTabSz="932742" rtl="0" eaLnBrk="1" fontAlgn="auto" latinLnBrk="1" hangingPunct="1">
              <a:lnSpc>
                <a:spcPct val="100000"/>
              </a:lnSpc>
              <a:spcBef>
                <a:spcPts val="0"/>
              </a:spcBef>
              <a:spcAft>
                <a:spcPts val="0"/>
              </a:spcAft>
              <a:buClrTx/>
              <a:buSzTx/>
              <a:buFontTx/>
              <a:buNone/>
              <a:tabLst>
                <a:tab pos="593235" algn="l"/>
                <a:tab pos="1186470" algn="l"/>
                <a:tab pos="1779705" algn="l"/>
                <a:tab pos="2372940" algn="l"/>
                <a:tab pos="2966175" algn="l"/>
                <a:tab pos="3559410" algn="l"/>
                <a:tab pos="4152645" algn="l"/>
                <a:tab pos="4745880" algn="l"/>
                <a:tab pos="5339115" algn="l"/>
                <a:tab pos="5932350" algn="l"/>
                <a:tab pos="6525585" algn="l"/>
                <a:tab pos="7118820" algn="l"/>
                <a:tab pos="7712055" algn="l"/>
                <a:tab pos="8305290" algn="l"/>
                <a:tab pos="8898526" algn="l"/>
                <a:tab pos="9491761" algn="l"/>
              </a:tabLst>
              <a:defRPr/>
            </a:pP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 </a:t>
            </a:r>
            <a:endParaRPr kumimoji="0" lang="en-US" sz="1428" b="0" i="0" u="none" strike="noStrike" kern="1200" cap="none" spc="0" normalizeH="0" baseline="0" noProof="0" dirty="0">
              <a:ln>
                <a:noFill/>
              </a:ln>
              <a:solidFill>
                <a:srgbClr val="525051"/>
              </a:solidFill>
              <a:effectLst/>
              <a:uLnTx/>
              <a:uFillTx/>
              <a:latin typeface="Courier New" panose="02070309020205020404" pitchFamily="49" charset="0"/>
              <a:ea typeface="Calibri" panose="020F0502020204030204" pitchFamily="34" charset="0"/>
              <a:cs typeface="Courier New" panose="02070309020205020404" pitchFamily="49" charset="0"/>
            </a:endParaRPr>
          </a:p>
          <a:p>
            <a:pPr marL="0" marR="0" lvl="0" indent="0" algn="l" defTabSz="932742" rtl="0" eaLnBrk="1" fontAlgn="auto" latinLnBrk="1" hangingPunct="1">
              <a:lnSpc>
                <a:spcPct val="100000"/>
              </a:lnSpc>
              <a:spcBef>
                <a:spcPts val="0"/>
              </a:spcBef>
              <a:spcAft>
                <a:spcPts val="0"/>
              </a:spcAft>
              <a:buClrTx/>
              <a:buSzTx/>
              <a:buFontTx/>
              <a:buNone/>
              <a:tabLst>
                <a:tab pos="593235" algn="l"/>
                <a:tab pos="1186470" algn="l"/>
                <a:tab pos="1779705" algn="l"/>
                <a:tab pos="2372940" algn="l"/>
                <a:tab pos="2966175" algn="l"/>
                <a:tab pos="3559410" algn="l"/>
                <a:tab pos="4152645" algn="l"/>
                <a:tab pos="4745880" algn="l"/>
                <a:tab pos="5339115" algn="l"/>
                <a:tab pos="5932350" algn="l"/>
                <a:tab pos="6525585" algn="l"/>
                <a:tab pos="7118820" algn="l"/>
                <a:tab pos="7712055" algn="l"/>
                <a:tab pos="8305290" algn="l"/>
                <a:tab pos="8898526" algn="l"/>
                <a:tab pos="9491761" algn="l"/>
              </a:tabLst>
              <a:defRPr/>
            </a:pP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Residual standard error: 0.5745 on 9639 degrees of freedom</a:t>
            </a:r>
            <a:endParaRPr kumimoji="0" lang="en-US" sz="1428" b="0" i="0" u="none" strike="noStrike" kern="1200" cap="none" spc="0" normalizeH="0" baseline="0" noProof="0" dirty="0">
              <a:ln>
                <a:noFill/>
              </a:ln>
              <a:solidFill>
                <a:srgbClr val="525051"/>
              </a:solidFill>
              <a:effectLst/>
              <a:uLnTx/>
              <a:uFillTx/>
              <a:latin typeface="Courier New" panose="02070309020205020404" pitchFamily="49" charset="0"/>
              <a:ea typeface="Calibri" panose="020F0502020204030204" pitchFamily="34" charset="0"/>
              <a:cs typeface="Courier New" panose="02070309020205020404" pitchFamily="49" charset="0"/>
            </a:endParaRPr>
          </a:p>
          <a:p>
            <a:pPr marL="0" marR="0" lvl="0" indent="0" algn="l" defTabSz="932742" rtl="0" eaLnBrk="1" fontAlgn="auto" latinLnBrk="1" hangingPunct="1">
              <a:lnSpc>
                <a:spcPct val="100000"/>
              </a:lnSpc>
              <a:spcBef>
                <a:spcPts val="0"/>
              </a:spcBef>
              <a:spcAft>
                <a:spcPts val="0"/>
              </a:spcAft>
              <a:buClrTx/>
              <a:buSzTx/>
              <a:buFontTx/>
              <a:buNone/>
              <a:tabLst>
                <a:tab pos="593235" algn="l"/>
                <a:tab pos="1186470" algn="l"/>
                <a:tab pos="1779705" algn="l"/>
                <a:tab pos="2372940" algn="l"/>
                <a:tab pos="2966175" algn="l"/>
                <a:tab pos="3559410" algn="l"/>
                <a:tab pos="4152645" algn="l"/>
                <a:tab pos="4745880" algn="l"/>
                <a:tab pos="5339115" algn="l"/>
                <a:tab pos="5932350" algn="l"/>
                <a:tab pos="6525585" algn="l"/>
                <a:tab pos="7118820" algn="l"/>
                <a:tab pos="7712055" algn="l"/>
                <a:tab pos="8305290" algn="l"/>
                <a:tab pos="8898526" algn="l"/>
                <a:tab pos="9491761" algn="l"/>
              </a:tabLst>
              <a:defRPr/>
            </a:pP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Multiple R-squared:  0.6604,	Adjusted R-squared:  0.6601 </a:t>
            </a:r>
            <a:endParaRPr kumimoji="0" lang="en-US" sz="1428" b="0" i="0" u="none" strike="noStrike" kern="1200" cap="none" spc="0" normalizeH="0" baseline="0" noProof="0" dirty="0">
              <a:ln>
                <a:noFill/>
              </a:ln>
              <a:solidFill>
                <a:srgbClr val="525051"/>
              </a:solidFill>
              <a:effectLst/>
              <a:uLnTx/>
              <a:uFillTx/>
              <a:latin typeface="Courier New" panose="02070309020205020404" pitchFamily="49" charset="0"/>
              <a:ea typeface="Calibri" panose="020F0502020204030204" pitchFamily="34" charset="0"/>
              <a:cs typeface="Courier New" panose="02070309020205020404" pitchFamily="49" charset="0"/>
            </a:endParaRPr>
          </a:p>
          <a:p>
            <a:pPr marL="0" marR="0" lvl="0" indent="0" algn="l" defTabSz="932742" rtl="0" eaLnBrk="1" fontAlgn="auto" latinLnBrk="1" hangingPunct="1">
              <a:lnSpc>
                <a:spcPct val="100000"/>
              </a:lnSpc>
              <a:spcBef>
                <a:spcPts val="0"/>
              </a:spcBef>
              <a:spcAft>
                <a:spcPts val="0"/>
              </a:spcAft>
              <a:buClrTx/>
              <a:buSzTx/>
              <a:buFontTx/>
              <a:buNone/>
              <a:tabLst>
                <a:tab pos="593235" algn="l"/>
                <a:tab pos="1186470" algn="l"/>
                <a:tab pos="1779705" algn="l"/>
                <a:tab pos="2372940" algn="l"/>
                <a:tab pos="2966175" algn="l"/>
                <a:tab pos="3559410" algn="l"/>
                <a:tab pos="4152645" algn="l"/>
                <a:tab pos="4745880" algn="l"/>
                <a:tab pos="5339115" algn="l"/>
                <a:tab pos="5932350" algn="l"/>
                <a:tab pos="6525585" algn="l"/>
                <a:tab pos="7118820" algn="l"/>
                <a:tab pos="7712055" algn="l"/>
                <a:tab pos="8305290" algn="l"/>
                <a:tab pos="8898526" algn="l"/>
                <a:tab pos="9491761" algn="l"/>
              </a:tabLst>
              <a:defRPr/>
            </a:pPr>
            <a:r>
              <a:rPr kumimoji="0" lang="en-US" sz="1428" b="0" i="0" u="none" strike="noStrike" kern="1200" cap="none" spc="0" normalizeH="0" baseline="0" noProof="0" dirty="0">
                <a:ln>
                  <a:noFill/>
                </a:ln>
                <a:solidFill>
                  <a:srgbClr val="000000"/>
                </a:solidFill>
                <a:effectLst/>
                <a:uLnTx/>
                <a:uFillTx/>
                <a:latin typeface="Courier New" panose="02070309020205020404" pitchFamily="49" charset="0"/>
                <a:ea typeface="Times New Roman" panose="02020603050405020304" pitchFamily="18" charset="0"/>
                <a:cs typeface="Courier New" panose="02070309020205020404" pitchFamily="49" charset="0"/>
              </a:rPr>
              <a:t>F-statistic:  2082 on 9 and 9639 DF,  p-value: &lt; 2.2e-16</a:t>
            </a:r>
            <a:endParaRPr kumimoji="0" lang="en-US" sz="1428" b="0" i="0" u="none" strike="noStrike" kern="1200" cap="none" spc="0" normalizeH="0" baseline="0" noProof="0" dirty="0">
              <a:ln>
                <a:noFill/>
              </a:ln>
              <a:solidFill>
                <a:srgbClr val="525051"/>
              </a:solidFill>
              <a:effectLst/>
              <a:uLnTx/>
              <a:uFillTx/>
              <a:latin typeface="Courier New" panose="02070309020205020404" pitchFamily="49" charset="0"/>
              <a:ea typeface="Calibri" panose="020F0502020204030204" pitchFamily="34" charset="0"/>
              <a:cs typeface="Courier New" panose="02070309020205020404" pitchFamily="49" charset="0"/>
            </a:endParaRPr>
          </a:p>
        </p:txBody>
      </p:sp>
    </p:spTree>
    <p:extLst>
      <p:ext uri="{BB962C8B-B14F-4D97-AF65-F5344CB8AC3E}">
        <p14:creationId xmlns:p14="http://schemas.microsoft.com/office/powerpoint/2010/main" val="108565255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48" dirty="0"/>
              <a:t>Misleading….</a:t>
            </a:r>
            <a:br>
              <a:rPr lang="en-US" sz="2448" dirty="0"/>
            </a:br>
            <a:br>
              <a:rPr lang="en-US" sz="2448" dirty="0"/>
            </a:br>
            <a:r>
              <a:rPr lang="en-US" sz="1836" b="1"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log(</a:t>
            </a:r>
            <a:r>
              <a:rPr lang="en-US" sz="1836" b="1" dirty="0" err="1">
                <a:solidFill>
                  <a:srgbClr val="000000"/>
                </a:solidFill>
                <a:latin typeface="Courier New" panose="02070309020205020404" pitchFamily="49" charset="0"/>
                <a:ea typeface="Times New Roman" panose="02020603050405020304" pitchFamily="18" charset="0"/>
                <a:cs typeface="Courier New" panose="02070309020205020404" pitchFamily="49" charset="0"/>
              </a:rPr>
              <a:t>price.minute.maid</a:t>
            </a:r>
            <a:r>
              <a:rPr lang="en-US" sz="1836" b="1"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r>
              <a:rPr lang="en-US" sz="1836" b="1" dirty="0" err="1">
                <a:solidFill>
                  <a:srgbClr val="000000"/>
                </a:solidFill>
                <a:latin typeface="Courier New" panose="02070309020205020404" pitchFamily="49" charset="0"/>
                <a:ea typeface="Times New Roman" panose="02020603050405020304" pitchFamily="18" charset="0"/>
                <a:cs typeface="Courier New" panose="02070309020205020404" pitchFamily="49" charset="0"/>
              </a:rPr>
              <a:t>feat.minute.maid</a:t>
            </a:r>
            <a:r>
              <a:rPr lang="en-US" sz="1836" b="1"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-1.14745    0.08246 -13.915  &lt; 2e-16 ***</a:t>
            </a:r>
            <a:br>
              <a:rPr lang="en-US" sz="1836" b="1" dirty="0">
                <a:latin typeface="Courier New" panose="02070309020205020404" pitchFamily="49" charset="0"/>
                <a:ea typeface="Calibri" panose="020F0502020204030204" pitchFamily="34" charset="0"/>
                <a:cs typeface="Courier New" panose="02070309020205020404" pitchFamily="49" charset="0"/>
              </a:rPr>
            </a:br>
            <a:endParaRPr lang="en-US" sz="1836" dirty="0"/>
          </a:p>
        </p:txBody>
      </p:sp>
      <p:sp>
        <p:nvSpPr>
          <p:cNvPr id="3" name="Rectangle 2"/>
          <p:cNvSpPr/>
          <p:nvPr/>
        </p:nvSpPr>
        <p:spPr>
          <a:xfrm>
            <a:off x="1555220" y="1792062"/>
            <a:ext cx="9874623" cy="3551819"/>
          </a:xfrm>
          <a:prstGeom prst="rect">
            <a:avLst/>
          </a:prstGeom>
        </p:spPr>
        <p:txBody>
          <a:bodyPr wrap="square">
            <a:spAutoFit/>
          </a:bodyPr>
          <a:lstStyle/>
          <a:p>
            <a:pPr marL="0" marR="0" lvl="0" indent="0" algn="l" defTabSz="932742" rtl="0" eaLnBrk="1" fontAlgn="auto" latinLnBrk="1" hangingPunct="1">
              <a:lnSpc>
                <a:spcPct val="100000"/>
              </a:lnSpc>
              <a:spcBef>
                <a:spcPts val="0"/>
              </a:spcBef>
              <a:spcAft>
                <a:spcPts val="0"/>
              </a:spcAft>
              <a:buClrTx/>
              <a:buSzTx/>
              <a:buFontTx/>
              <a:buNone/>
              <a:tabLst>
                <a:tab pos="593235" algn="l"/>
                <a:tab pos="1186470" algn="l"/>
                <a:tab pos="1779705" algn="l"/>
                <a:tab pos="2372940" algn="l"/>
                <a:tab pos="2966175" algn="l"/>
                <a:tab pos="3559410" algn="l"/>
                <a:tab pos="4152645" algn="l"/>
                <a:tab pos="4745880" algn="l"/>
                <a:tab pos="5339115" algn="l"/>
                <a:tab pos="5932350" algn="l"/>
                <a:tab pos="6525585" algn="l"/>
                <a:tab pos="7118820" algn="l"/>
                <a:tab pos="7712055" algn="l"/>
                <a:tab pos="8305290" algn="l"/>
                <a:tab pos="8898526" algn="l"/>
                <a:tab pos="9491761" algn="l"/>
              </a:tabLst>
              <a:defRPr/>
            </a:pPr>
            <a:r>
              <a:rPr kumimoji="0" lang="en-US" sz="1836" b="0" i="0" u="none" strike="noStrike" kern="1200" cap="none" spc="0" normalizeH="0" baseline="0" noProof="0" dirty="0">
                <a:ln>
                  <a:noFill/>
                </a:ln>
                <a:solidFill>
                  <a:srgbClr val="000000"/>
                </a:solidFill>
                <a:effectLst/>
                <a:uLnTx/>
                <a:uFillTx/>
                <a:latin typeface="Segoe UI Light"/>
                <a:ea typeface="Times New Roman" panose="02020603050405020304" pitchFamily="18" charset="0"/>
                <a:cs typeface="Courier New" panose="02070309020205020404" pitchFamily="49" charset="0"/>
              </a:rPr>
              <a:t>Do we really believe this?  </a:t>
            </a:r>
          </a:p>
          <a:p>
            <a:pPr marL="0" marR="0" lvl="0" indent="0" algn="l" defTabSz="932742" rtl="0" eaLnBrk="1" fontAlgn="auto" latinLnBrk="1" hangingPunct="1">
              <a:lnSpc>
                <a:spcPct val="100000"/>
              </a:lnSpc>
              <a:spcBef>
                <a:spcPts val="0"/>
              </a:spcBef>
              <a:spcAft>
                <a:spcPts val="0"/>
              </a:spcAft>
              <a:buClrTx/>
              <a:buSzTx/>
              <a:buFontTx/>
              <a:buNone/>
              <a:tabLst>
                <a:tab pos="593235" algn="l"/>
                <a:tab pos="1186470" algn="l"/>
                <a:tab pos="1779705" algn="l"/>
                <a:tab pos="2372940" algn="l"/>
                <a:tab pos="2966175" algn="l"/>
                <a:tab pos="3559410" algn="l"/>
                <a:tab pos="4152645" algn="l"/>
                <a:tab pos="4745880" algn="l"/>
                <a:tab pos="5339115" algn="l"/>
                <a:tab pos="5932350" algn="l"/>
                <a:tab pos="6525585" algn="l"/>
                <a:tab pos="7118820" algn="l"/>
                <a:tab pos="7712055" algn="l"/>
                <a:tab pos="8305290" algn="l"/>
                <a:tab pos="8898526" algn="l"/>
                <a:tab pos="9491761" algn="l"/>
              </a:tabLst>
              <a:defRPr/>
            </a:pPr>
            <a:endParaRPr kumimoji="0" lang="en-US" sz="1836" b="0"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Courier New" panose="02070309020205020404" pitchFamily="49" charset="0"/>
            </a:endParaRPr>
          </a:p>
          <a:p>
            <a:pPr marL="0" marR="0" lvl="0" indent="0" algn="l" defTabSz="932742" rtl="0" eaLnBrk="1" fontAlgn="auto" latinLnBrk="1" hangingPunct="1">
              <a:lnSpc>
                <a:spcPct val="100000"/>
              </a:lnSpc>
              <a:spcBef>
                <a:spcPts val="0"/>
              </a:spcBef>
              <a:spcAft>
                <a:spcPts val="0"/>
              </a:spcAft>
              <a:buClrTx/>
              <a:buSzTx/>
              <a:buFontTx/>
              <a:buNone/>
              <a:tabLst>
                <a:tab pos="593235" algn="l"/>
                <a:tab pos="1186470" algn="l"/>
                <a:tab pos="1779705" algn="l"/>
                <a:tab pos="2372940" algn="l"/>
                <a:tab pos="2966175" algn="l"/>
                <a:tab pos="3559410" algn="l"/>
                <a:tab pos="4152645" algn="l"/>
                <a:tab pos="4745880" algn="l"/>
                <a:tab pos="5339115" algn="l"/>
                <a:tab pos="5932350" algn="l"/>
                <a:tab pos="6525585" algn="l"/>
                <a:tab pos="7118820" algn="l"/>
                <a:tab pos="7712055" algn="l"/>
                <a:tab pos="8305290" algn="l"/>
                <a:tab pos="8898526" algn="l"/>
                <a:tab pos="9491761" algn="l"/>
              </a:tabLst>
              <a:defRPr/>
            </a:pPr>
            <a:r>
              <a:rPr kumimoji="0" lang="en-US" sz="1836" b="0"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Courier New" panose="02070309020205020404" pitchFamily="49" charset="0"/>
              </a:rPr>
              <a:t>This says that demand is more elastic when a product is featured.  </a:t>
            </a:r>
          </a:p>
          <a:p>
            <a:pPr marL="0" marR="0" lvl="0" indent="0" algn="l" defTabSz="932742" rtl="0" eaLnBrk="1" fontAlgn="auto" latinLnBrk="1" hangingPunct="1">
              <a:lnSpc>
                <a:spcPct val="100000"/>
              </a:lnSpc>
              <a:spcBef>
                <a:spcPts val="0"/>
              </a:spcBef>
              <a:spcAft>
                <a:spcPts val="0"/>
              </a:spcAft>
              <a:buClrTx/>
              <a:buSzTx/>
              <a:buFontTx/>
              <a:buNone/>
              <a:tabLst>
                <a:tab pos="593235" algn="l"/>
                <a:tab pos="1186470" algn="l"/>
                <a:tab pos="1779705" algn="l"/>
                <a:tab pos="2372940" algn="l"/>
                <a:tab pos="2966175" algn="l"/>
                <a:tab pos="3559410" algn="l"/>
                <a:tab pos="4152645" algn="l"/>
                <a:tab pos="4745880" algn="l"/>
                <a:tab pos="5339115" algn="l"/>
                <a:tab pos="5932350" algn="l"/>
                <a:tab pos="6525585" algn="l"/>
                <a:tab pos="7118820" algn="l"/>
                <a:tab pos="7712055" algn="l"/>
                <a:tab pos="8305290" algn="l"/>
                <a:tab pos="8898526" algn="l"/>
                <a:tab pos="9491761" algn="l"/>
              </a:tabLst>
              <a:defRPr/>
            </a:pPr>
            <a:endParaRPr kumimoji="0" lang="en-US" sz="1836" b="0"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Courier New" panose="02070309020205020404" pitchFamily="49" charset="0"/>
            </a:endParaRPr>
          </a:p>
          <a:p>
            <a:pPr marL="0" marR="0" lvl="0" indent="0" algn="l" defTabSz="932742" rtl="0" eaLnBrk="1" fontAlgn="auto" latinLnBrk="1" hangingPunct="1">
              <a:lnSpc>
                <a:spcPct val="100000"/>
              </a:lnSpc>
              <a:spcBef>
                <a:spcPts val="0"/>
              </a:spcBef>
              <a:spcAft>
                <a:spcPts val="0"/>
              </a:spcAft>
              <a:buClrTx/>
              <a:buSzTx/>
              <a:buFontTx/>
              <a:buNone/>
              <a:tabLst>
                <a:tab pos="593235" algn="l"/>
                <a:tab pos="1186470" algn="l"/>
                <a:tab pos="1779705" algn="l"/>
                <a:tab pos="2372940" algn="l"/>
                <a:tab pos="2966175" algn="l"/>
                <a:tab pos="3559410" algn="l"/>
                <a:tab pos="4152645" algn="l"/>
                <a:tab pos="4745880" algn="l"/>
                <a:tab pos="5339115" algn="l"/>
                <a:tab pos="5932350" algn="l"/>
                <a:tab pos="6525585" algn="l"/>
                <a:tab pos="7118820" algn="l"/>
                <a:tab pos="7712055" algn="l"/>
                <a:tab pos="8305290" algn="l"/>
                <a:tab pos="8898526" algn="l"/>
                <a:tab pos="9491761" algn="l"/>
              </a:tabLst>
              <a:defRPr/>
            </a:pPr>
            <a:r>
              <a:rPr kumimoji="0" lang="en-US" sz="1836" b="0"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Courier New" panose="02070309020205020404" pitchFamily="49" charset="0"/>
              </a:rPr>
              <a:t>Alternative explanation: when a product is featured it is more likely to be discounted.  If more likely to be discounted then this could conflate the elasticity feature effect and the elasticity effect </a:t>
            </a:r>
          </a:p>
          <a:p>
            <a:pPr marL="0" marR="0" lvl="0" indent="0" algn="l" defTabSz="932742" rtl="0" eaLnBrk="1" fontAlgn="auto" latinLnBrk="1" hangingPunct="1">
              <a:lnSpc>
                <a:spcPct val="100000"/>
              </a:lnSpc>
              <a:spcBef>
                <a:spcPts val="0"/>
              </a:spcBef>
              <a:spcAft>
                <a:spcPts val="0"/>
              </a:spcAft>
              <a:buClrTx/>
              <a:buSzTx/>
              <a:buFontTx/>
              <a:buNone/>
              <a:tabLst>
                <a:tab pos="593235" algn="l"/>
                <a:tab pos="1186470" algn="l"/>
                <a:tab pos="1779705" algn="l"/>
                <a:tab pos="2372940" algn="l"/>
                <a:tab pos="2966175" algn="l"/>
                <a:tab pos="3559410" algn="l"/>
                <a:tab pos="4152645" algn="l"/>
                <a:tab pos="4745880" algn="l"/>
                <a:tab pos="5339115" algn="l"/>
                <a:tab pos="5932350" algn="l"/>
                <a:tab pos="6525585" algn="l"/>
                <a:tab pos="7118820" algn="l"/>
                <a:tab pos="7712055" algn="l"/>
                <a:tab pos="8305290" algn="l"/>
                <a:tab pos="8898526" algn="l"/>
                <a:tab pos="9491761" algn="l"/>
              </a:tabLst>
              <a:defRPr/>
            </a:pPr>
            <a:endParaRPr kumimoji="0" lang="en-US" sz="1836" b="0"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Courier New" panose="02070309020205020404" pitchFamily="49" charset="0"/>
            </a:endParaRPr>
          </a:p>
          <a:p>
            <a:pPr marL="0" marR="0" lvl="0" indent="0" algn="l" defTabSz="932742" rtl="0" eaLnBrk="1" fontAlgn="auto" latinLnBrk="1" hangingPunct="1">
              <a:lnSpc>
                <a:spcPct val="100000"/>
              </a:lnSpc>
              <a:spcBef>
                <a:spcPts val="0"/>
              </a:spcBef>
              <a:spcAft>
                <a:spcPts val="0"/>
              </a:spcAft>
              <a:buClrTx/>
              <a:buSzTx/>
              <a:buFontTx/>
              <a:buNone/>
              <a:tabLst>
                <a:tab pos="593235" algn="l"/>
                <a:tab pos="1186470" algn="l"/>
                <a:tab pos="1779705" algn="l"/>
                <a:tab pos="2372940" algn="l"/>
                <a:tab pos="2966175" algn="l"/>
                <a:tab pos="3559410" algn="l"/>
                <a:tab pos="4152645" algn="l"/>
                <a:tab pos="4745880" algn="l"/>
                <a:tab pos="5339115" algn="l"/>
                <a:tab pos="5932350" algn="l"/>
                <a:tab pos="6525585" algn="l"/>
                <a:tab pos="7118820" algn="l"/>
                <a:tab pos="7712055" algn="l"/>
                <a:tab pos="8305290" algn="l"/>
                <a:tab pos="8898526" algn="l"/>
                <a:tab pos="9491761" algn="l"/>
              </a:tabLst>
              <a:defRPr/>
            </a:pPr>
            <a:r>
              <a:rPr kumimoji="0" lang="en-US" sz="1836" b="0"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Courier New" panose="02070309020205020404" pitchFamily="49" charset="0"/>
              </a:rPr>
              <a:t>	(e.g., only not discounted but not featured during particularly odd dates).  </a:t>
            </a:r>
          </a:p>
          <a:p>
            <a:pPr marL="0" marR="0" lvl="0" indent="0" algn="l" defTabSz="932742" rtl="0" eaLnBrk="1" fontAlgn="auto" latinLnBrk="1" hangingPunct="1">
              <a:lnSpc>
                <a:spcPct val="100000"/>
              </a:lnSpc>
              <a:spcBef>
                <a:spcPts val="0"/>
              </a:spcBef>
              <a:spcAft>
                <a:spcPts val="0"/>
              </a:spcAft>
              <a:buClrTx/>
              <a:buSzTx/>
              <a:buFontTx/>
              <a:buNone/>
              <a:tabLst>
                <a:tab pos="593235" algn="l"/>
                <a:tab pos="1186470" algn="l"/>
                <a:tab pos="1779705" algn="l"/>
                <a:tab pos="2372940" algn="l"/>
                <a:tab pos="2966175" algn="l"/>
                <a:tab pos="3559410" algn="l"/>
                <a:tab pos="4152645" algn="l"/>
                <a:tab pos="4745880" algn="l"/>
                <a:tab pos="5339115" algn="l"/>
                <a:tab pos="5932350" algn="l"/>
                <a:tab pos="6525585" algn="l"/>
                <a:tab pos="7118820" algn="l"/>
                <a:tab pos="7712055" algn="l"/>
                <a:tab pos="8305290" algn="l"/>
                <a:tab pos="8898526" algn="l"/>
                <a:tab pos="9491761" algn="l"/>
              </a:tabLst>
              <a:defRPr/>
            </a:pPr>
            <a:endParaRPr kumimoji="0" lang="en-US" sz="1836" b="0"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Courier New" panose="02070309020205020404" pitchFamily="49" charset="0"/>
            </a:endParaRPr>
          </a:p>
          <a:p>
            <a:pPr marL="0" marR="0" lvl="0" indent="0" algn="l" defTabSz="932742" rtl="0" eaLnBrk="1" fontAlgn="auto" latinLnBrk="1" hangingPunct="1">
              <a:lnSpc>
                <a:spcPct val="100000"/>
              </a:lnSpc>
              <a:spcBef>
                <a:spcPts val="0"/>
              </a:spcBef>
              <a:spcAft>
                <a:spcPts val="0"/>
              </a:spcAft>
              <a:buClrTx/>
              <a:buSzTx/>
              <a:buFontTx/>
              <a:buNone/>
              <a:tabLst>
                <a:tab pos="593235" algn="l"/>
                <a:tab pos="1186470" algn="l"/>
                <a:tab pos="1779705" algn="l"/>
                <a:tab pos="2372940" algn="l"/>
                <a:tab pos="2966175" algn="l"/>
                <a:tab pos="3559410" algn="l"/>
                <a:tab pos="4152645" algn="l"/>
                <a:tab pos="4745880" algn="l"/>
                <a:tab pos="5339115" algn="l"/>
                <a:tab pos="5932350" algn="l"/>
                <a:tab pos="6525585" algn="l"/>
                <a:tab pos="7118820" algn="l"/>
                <a:tab pos="7712055" algn="l"/>
                <a:tab pos="8305290" algn="l"/>
                <a:tab pos="8898526" algn="l"/>
                <a:tab pos="9491761" algn="l"/>
              </a:tabLst>
              <a:defRPr/>
            </a:pPr>
            <a:endParaRPr kumimoji="0" lang="en-US" sz="1836" b="0"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Courier New" panose="02070309020205020404" pitchFamily="49" charset="0"/>
            </a:endParaRPr>
          </a:p>
          <a:p>
            <a:pPr marL="0" marR="0" lvl="0" indent="0" algn="l" defTabSz="932742" rtl="0" eaLnBrk="1" fontAlgn="auto" latinLnBrk="1" hangingPunct="1">
              <a:lnSpc>
                <a:spcPct val="100000"/>
              </a:lnSpc>
              <a:spcBef>
                <a:spcPts val="0"/>
              </a:spcBef>
              <a:spcAft>
                <a:spcPts val="0"/>
              </a:spcAft>
              <a:buClrTx/>
              <a:buSzTx/>
              <a:buFontTx/>
              <a:buNone/>
              <a:tabLst>
                <a:tab pos="593235" algn="l"/>
                <a:tab pos="1186470" algn="l"/>
                <a:tab pos="1779705" algn="l"/>
                <a:tab pos="2372940" algn="l"/>
                <a:tab pos="2966175" algn="l"/>
                <a:tab pos="3559410" algn="l"/>
                <a:tab pos="4152645" algn="l"/>
                <a:tab pos="4745880" algn="l"/>
                <a:tab pos="5339115" algn="l"/>
                <a:tab pos="5932350" algn="l"/>
                <a:tab pos="6525585" algn="l"/>
                <a:tab pos="7118820" algn="l"/>
                <a:tab pos="7712055" algn="l"/>
                <a:tab pos="8305290" algn="l"/>
                <a:tab pos="8898526" algn="l"/>
                <a:tab pos="9491761" algn="l"/>
              </a:tabLst>
              <a:defRPr/>
            </a:pPr>
            <a:endParaRPr kumimoji="0" lang="en-US" sz="1836" b="0"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Courier New" panose="02070309020205020404" pitchFamily="49" charset="0"/>
            </a:endParaRPr>
          </a:p>
          <a:p>
            <a:pPr marL="0" marR="0" lvl="0" indent="0" algn="l" defTabSz="932742" rtl="0" eaLnBrk="1" fontAlgn="auto" latinLnBrk="1" hangingPunct="1">
              <a:lnSpc>
                <a:spcPct val="100000"/>
              </a:lnSpc>
              <a:spcBef>
                <a:spcPts val="0"/>
              </a:spcBef>
              <a:spcAft>
                <a:spcPts val="0"/>
              </a:spcAft>
              <a:buClrTx/>
              <a:buSzTx/>
              <a:buFontTx/>
              <a:buNone/>
              <a:tabLst>
                <a:tab pos="593235" algn="l"/>
                <a:tab pos="1186470" algn="l"/>
                <a:tab pos="1779705" algn="l"/>
                <a:tab pos="2372940" algn="l"/>
                <a:tab pos="2966175" algn="l"/>
                <a:tab pos="3559410" algn="l"/>
                <a:tab pos="4152645" algn="l"/>
                <a:tab pos="4745880" algn="l"/>
                <a:tab pos="5339115" algn="l"/>
                <a:tab pos="5932350" algn="l"/>
                <a:tab pos="6525585" algn="l"/>
                <a:tab pos="7118820" algn="l"/>
                <a:tab pos="7712055" algn="l"/>
                <a:tab pos="8305290" algn="l"/>
                <a:tab pos="8898526" algn="l"/>
                <a:tab pos="9491761" algn="l"/>
              </a:tabLst>
              <a:defRPr/>
            </a:pPr>
            <a:r>
              <a:rPr kumimoji="0" lang="en-US" sz="1836" b="0"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Courier New" panose="02070309020205020404" pitchFamily="49" charset="0"/>
              </a:rPr>
              <a:t>Another example: using Christmas advertising to estimate effect of advertising on sales. </a:t>
            </a:r>
            <a:endParaRPr kumimoji="0" lang="en-US" sz="1836" b="0" i="0" u="none" strike="noStrike" kern="1200" cap="none" spc="0" normalizeH="0" baseline="0" noProof="0" dirty="0">
              <a:ln>
                <a:noFill/>
              </a:ln>
              <a:solidFill>
                <a:srgbClr val="525051"/>
              </a:solidFill>
              <a:effectLst/>
              <a:uLnTx/>
              <a:uFillTx/>
              <a:latin typeface="Segoe UI Light"/>
              <a:ea typeface="Calibri" panose="020F0502020204030204" pitchFamily="34" charset="0"/>
              <a:cs typeface="Courier New" panose="02070309020205020404" pitchFamily="49" charset="0"/>
            </a:endParaRPr>
          </a:p>
        </p:txBody>
      </p:sp>
    </p:spTree>
    <p:extLst>
      <p:ext uri="{BB962C8B-B14F-4D97-AF65-F5344CB8AC3E}">
        <p14:creationId xmlns:p14="http://schemas.microsoft.com/office/powerpoint/2010/main" val="305108961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3226706" y="4034353"/>
            <a:ext cx="6275643" cy="1224042"/>
          </a:xfrm>
          <a:prstGeom prst="rect">
            <a:avLst/>
          </a:prstGeom>
        </p:spPr>
      </p:pic>
      <p:sp>
        <p:nvSpPr>
          <p:cNvPr id="5" name="Content Placeholder 4"/>
          <p:cNvSpPr>
            <a:spLocks noGrp="1"/>
          </p:cNvSpPr>
          <p:nvPr>
            <p:ph sz="quarter" idx="10"/>
          </p:nvPr>
        </p:nvSpPr>
        <p:spPr>
          <a:xfrm>
            <a:off x="274638" y="1214438"/>
            <a:ext cx="11887200" cy="738664"/>
          </a:xfrm>
        </p:spPr>
        <p:txBody>
          <a:bodyPr/>
          <a:lstStyle/>
          <a:p>
            <a:endParaRPr lang="en-US"/>
          </a:p>
        </p:txBody>
      </p:sp>
    </p:spTree>
    <p:extLst>
      <p:ext uri="{BB962C8B-B14F-4D97-AF65-F5344CB8AC3E}">
        <p14:creationId xmlns:p14="http://schemas.microsoft.com/office/powerpoint/2010/main" val="388803809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2871551" y="1420468"/>
            <a:ext cx="6693372" cy="4050996"/>
          </a:xfrm>
          <a:prstGeom prst="rect">
            <a:avLst/>
          </a:prstGeom>
        </p:spPr>
      </p:pic>
    </p:spTree>
    <p:extLst>
      <p:ext uri="{BB962C8B-B14F-4D97-AF65-F5344CB8AC3E}">
        <p14:creationId xmlns:p14="http://schemas.microsoft.com/office/powerpoint/2010/main" val="3701561005"/>
      </p:ext>
    </p:extLst>
  </p:cSld>
  <p:clrMapOvr>
    <a:masterClrMapping/>
  </p:clrMapOvr>
  <p:transition>
    <p:fade/>
  </p:transition>
</p:sld>
</file>

<file path=ppt/theme/theme1.xml><?xml version="1.0" encoding="utf-8"?>
<a:theme xmlns:a="http://schemas.openxmlformats.org/drawingml/2006/main" name="TFTemplate16X9">
  <a:themeElements>
    <a:clrScheme name="Custom 128">
      <a:dk1>
        <a:srgbClr val="525051"/>
      </a:dk1>
      <a:lt1>
        <a:srgbClr val="FFFFFF"/>
      </a:lt1>
      <a:dk2>
        <a:srgbClr val="00BCF2"/>
      </a:dk2>
      <a:lt2>
        <a:srgbClr val="A1A1A1"/>
      </a:lt2>
      <a:accent1>
        <a:srgbClr val="00B294"/>
      </a:accent1>
      <a:accent2>
        <a:srgbClr val="009E49"/>
      </a:accent2>
      <a:accent3>
        <a:srgbClr val="BAD80A"/>
      </a:accent3>
      <a:accent4>
        <a:srgbClr val="FFF100"/>
      </a:accent4>
      <a:accent5>
        <a:srgbClr val="FF8C00"/>
      </a:accent5>
      <a:accent6>
        <a:srgbClr val="EC008C"/>
      </a:accent6>
      <a:hlink>
        <a:srgbClr val="A1A1A1"/>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R_Template_16x9" id="{09D7E618-0FA4-493D-B290-7A2E6215D746}" vid="{074D2BD1-8FEF-4AE1-A019-47AFC44A1372}"/>
    </a:ext>
  </a:extLst>
</a:theme>
</file>

<file path=ppt/theme/theme2.xml><?xml version="1.0" encoding="utf-8"?>
<a:theme xmlns:a="http://schemas.openxmlformats.org/drawingml/2006/main" name="3-30367_MSR Dark Blue Template 16x9">
  <a:themeElements>
    <a:clrScheme name="Custom 129">
      <a:dk1>
        <a:srgbClr val="002050"/>
      </a:dk1>
      <a:lt1>
        <a:srgbClr val="FFFFFF"/>
      </a:lt1>
      <a:dk2>
        <a:srgbClr val="525051"/>
      </a:dk2>
      <a:lt2>
        <a:srgbClr val="00BCF2"/>
      </a:lt2>
      <a:accent1>
        <a:srgbClr val="00B294"/>
      </a:accent1>
      <a:accent2>
        <a:srgbClr val="009E49"/>
      </a:accent2>
      <a:accent3>
        <a:srgbClr val="BAD80A"/>
      </a:accent3>
      <a:accent4>
        <a:srgbClr val="FFF100"/>
      </a:accent4>
      <a:accent5>
        <a:srgbClr val="FF8C00"/>
      </a:accent5>
      <a:accent6>
        <a:srgbClr val="EC008C"/>
      </a:accent6>
      <a:hlink>
        <a:srgbClr val="00BCF2"/>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R_Template_16x9" id="{09D7E618-0FA4-493D-B290-7A2E6215D746}" vid="{25CC0F95-AC32-45F4-82DE-46A3C8B3870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E191BF5D490314FB608A2EC79F271FE" ma:contentTypeVersion="1" ma:contentTypeDescription="Create a new document." ma:contentTypeScope="" ma:versionID="11ab8b5ef9dddaacad059f25af883992">
  <xsd:schema xmlns:xsd="http://www.w3.org/2001/XMLSchema" xmlns:xs="http://www.w3.org/2001/XMLSchema" xmlns:p="http://schemas.microsoft.com/office/2006/metadata/properties" xmlns:ns3="f760ca42-6bc8-4f0c-81d0-ac243bc76498" targetNamespace="http://schemas.microsoft.com/office/2006/metadata/properties" ma:root="true" ma:fieldsID="c6635b888e09e04d888f67dbf4ef6bc2" ns3:_="">
    <xsd:import namespace="f760ca42-6bc8-4f0c-81d0-ac243bc76498"/>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60ca42-6bc8-4f0c-81d0-ac243bc7649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openxmlformats.org/package/2006/metadata/core-properties"/>
    <ds:schemaRef ds:uri="f760ca42-6bc8-4f0c-81d0-ac243bc76498"/>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www.w3.org/XML/1998/namespace"/>
    <ds:schemaRef ds:uri="http://purl.org/dc/dcmitype/"/>
  </ds:schemaRefs>
</ds:datastoreItem>
</file>

<file path=customXml/itemProps2.xml><?xml version="1.0" encoding="utf-8"?>
<ds:datastoreItem xmlns:ds="http://schemas.openxmlformats.org/officeDocument/2006/customXml" ds:itemID="{28DBF54E-2C59-4782-B447-BE5CC4E631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60ca42-6bc8-4f0c-81d0-ac243bc764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TFTemplate16X9.potx</Template>
  <TotalTime>28237</TotalTime>
  <Words>3021</Words>
  <Application>Microsoft Office PowerPoint</Application>
  <PresentationFormat>Custom</PresentationFormat>
  <Paragraphs>360</Paragraphs>
  <Slides>41</Slides>
  <Notes>19</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41</vt:i4>
      </vt:variant>
    </vt:vector>
  </HeadingPairs>
  <TitlesOfParts>
    <vt:vector size="52" baseType="lpstr">
      <vt:lpstr>Arial</vt:lpstr>
      <vt:lpstr>Calibri</vt:lpstr>
      <vt:lpstr>Cambria Math</vt:lpstr>
      <vt:lpstr>Consolas</vt:lpstr>
      <vt:lpstr>Courier New</vt:lpstr>
      <vt:lpstr>Segoe UI</vt:lpstr>
      <vt:lpstr>Segoe UI Light</vt:lpstr>
      <vt:lpstr>Times New Roman</vt:lpstr>
      <vt:lpstr>Wingdings</vt:lpstr>
      <vt:lpstr>TFTemplate16X9</vt:lpstr>
      <vt:lpstr>3-30367_MSR Dark Blue Template 16x9</vt:lpstr>
      <vt:lpstr>Causality, Parametric versus non-parametric</vt:lpstr>
      <vt:lpstr>In ML bias refers to a model being systematically wrong.    - Econometricians focus on parameters which are systematically wrong or “biased”  In ML variance refers to a model changing a lot as a function of a new sample of data.    - glmnet is the main R package: https://web.stanford.edu/~hastie/glmnet/glmnet_alpha.html </vt:lpstr>
      <vt:lpstr>historical data is very useful but the insights from correlations in it can be random and even misleading.</vt:lpstr>
      <vt:lpstr>historical data is very useful but the insights from correlations in it can be random and even misleading.</vt:lpstr>
      <vt:lpstr>historical data is very useful but the insights from correlations in it can be random and even misleading.</vt:lpstr>
      <vt:lpstr>Misleading….</vt:lpstr>
      <vt:lpstr>Misleading….  log(price.minute.maid):feat.minute.maid -1.14745    0.08246 -13.915  &lt; 2e-16 *** </vt:lpstr>
      <vt:lpstr>PowerPoint Presentation</vt:lpstr>
      <vt:lpstr>PowerPoint Presentation</vt:lpstr>
      <vt:lpstr>PowerPoint Presentation</vt:lpstr>
      <vt:lpstr>PowerPoint Presentation</vt:lpstr>
      <vt:lpstr>What is a counterfactual?</vt:lpstr>
      <vt:lpstr>PowerPoint Presentation</vt:lpstr>
      <vt:lpstr>PowerPoint Presentation</vt:lpstr>
      <vt:lpstr>What’s in a counterfactual?</vt:lpstr>
      <vt:lpstr>What’s in a counterfactual?</vt:lpstr>
      <vt:lpstr>What’s in a counterfactual?</vt:lpstr>
      <vt:lpstr>PowerPoint Presentation</vt:lpstr>
      <vt:lpstr>Alternative view following Angrist and Pischke textbook  NOTE 1: treated could be extra year of educating, more advertising impressions, etc… NOTE 2: Can think of xi as an indicator variable.   Outcome for treated – Outcome for untreated  = [Outcome for treated – Outcome for treated if not treated] + [Outcome for treated if not treated – Outcome for untreated]   =  Impact of Treatment on Treated (TOT)                   +   Selection Bias</vt:lpstr>
      <vt:lpstr>We’d like to enforce that the random component unobserved by econometrician has no correlation/covariance with the independent variables.  This isolates the treatment effect from the selection or any other bias.  Cleanest way to do this is using experiment to vary xi; experiments provide the right counterfactual to compare the treated group to.     With experiment cov(ϵi,xi)=0 by construction (due to randomization).   </vt:lpstr>
      <vt:lpstr>Randomness and Identification</vt:lpstr>
      <vt:lpstr>Example: What is causal impact of a sale</vt:lpstr>
      <vt:lpstr>Example: What is causal impact of a sale</vt:lpstr>
      <vt:lpstr>Misleading….</vt:lpstr>
      <vt:lpstr>EX: price “experiments”</vt:lpstr>
      <vt:lpstr>EX: price “experiments”</vt:lpstr>
      <vt:lpstr>EX: price “experiments”</vt:lpstr>
      <vt:lpstr>Quasi-experiments/Natural experiments</vt:lpstr>
      <vt:lpstr>Example: What is causal impact of a sale</vt:lpstr>
      <vt:lpstr>Parametric versus non-parametric</vt:lpstr>
      <vt:lpstr>Parametric vs. non-parametric regression</vt:lpstr>
      <vt:lpstr>Local averaging</vt:lpstr>
      <vt:lpstr>Local averaging vs. bins</vt:lpstr>
      <vt:lpstr>Kernels</vt:lpstr>
      <vt:lpstr>Bandwidths</vt:lpstr>
      <vt:lpstr>K-nearest neighbors</vt:lpstr>
      <vt:lpstr>Local polynomial regression</vt:lpstr>
      <vt:lpstr>Some examples</vt:lpstr>
      <vt:lpstr>Some examples</vt:lpstr>
      <vt:lpstr>Local polynomial in R locfit  install.packages(locfit) library(locfit)  Modeler needs to specify: bandwidth (or fraction of nearest neighbors), degree of the local polynomial  Contrast: in parametric regression, we had to write down a model  Aside: we’ll learn that non-parametric methods struggle in higher dimensions</vt:lpstr>
      <vt:lpstr>When to use each model?</vt:lpstr>
    </vt:vector>
  </TitlesOfParts>
  <Manager>&lt;Comms manager/speech writer&gt;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TechFest 2014 Powerpoint template 16x9</dc:title>
  <dc:subject>Microsoft Research 2013</dc:subject>
  <dc:creator>&lt;Speaker Name&gt;</dc:creator>
  <cp:keywords/>
  <dc:description>Template by: Mitchell Derrey, Silver Fox Productions, Inc._x000d_
Formatting by: _x000d_
Audience Type: Internal/External</dc:description>
  <cp:lastModifiedBy>Jacob LaRiviere</cp:lastModifiedBy>
  <cp:revision>1191</cp:revision>
  <dcterms:created xsi:type="dcterms:W3CDTF">2012-05-22T07:38:31Z</dcterms:created>
  <dcterms:modified xsi:type="dcterms:W3CDTF">2018-06-21T13:25:57Z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0x010100AE191BF5D490314FB608A2EC79F271FE</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IsMyDocuments">
    <vt:bool>true</vt:bool>
  </property>
</Properties>
</file>